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800" r:id="rId2"/>
    <p:sldMasterId id="2147483813" r:id="rId3"/>
  </p:sldMasterIdLst>
  <p:notesMasterIdLst>
    <p:notesMasterId r:id="rId25"/>
  </p:notesMasterIdLst>
  <p:handoutMasterIdLst>
    <p:handoutMasterId r:id="rId26"/>
  </p:handoutMasterIdLst>
  <p:sldIdLst>
    <p:sldId id="597" r:id="rId4"/>
    <p:sldId id="616" r:id="rId5"/>
    <p:sldId id="544" r:id="rId6"/>
    <p:sldId id="632" r:id="rId7"/>
    <p:sldId id="548" r:id="rId8"/>
    <p:sldId id="631" r:id="rId9"/>
    <p:sldId id="547" r:id="rId10"/>
    <p:sldId id="570" r:id="rId11"/>
    <p:sldId id="571" r:id="rId12"/>
    <p:sldId id="567" r:id="rId13"/>
    <p:sldId id="637" r:id="rId14"/>
    <p:sldId id="638" r:id="rId15"/>
    <p:sldId id="639" r:id="rId16"/>
    <p:sldId id="575" r:id="rId17"/>
    <p:sldId id="576" r:id="rId18"/>
    <p:sldId id="579" r:id="rId19"/>
    <p:sldId id="580" r:id="rId20"/>
    <p:sldId id="588" r:id="rId21"/>
    <p:sldId id="585" r:id="rId22"/>
    <p:sldId id="622" r:id="rId23"/>
    <p:sldId id="640" r:id="rId2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65" autoAdjust="0"/>
    <p:restoredTop sz="94660"/>
  </p:normalViewPr>
  <p:slideViewPr>
    <p:cSldViewPr>
      <p:cViewPr>
        <p:scale>
          <a:sx n="66" d="100"/>
          <a:sy n="66" d="100"/>
        </p:scale>
        <p:origin x="-1404" y="-10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258" y="-96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2297" tIns="46149" rIns="92297" bIns="46149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i="1" smtClean="0"/>
              <a:t>Nolan / Purdue Student Workshop</a:t>
            </a:r>
            <a:endParaRPr lang="en-US" i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2297" tIns="46149" rIns="92297" bIns="46149" rtlCol="0"/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2972421" cy="465138"/>
          </a:xfrm>
          <a:prstGeom prst="rect">
            <a:avLst/>
          </a:prstGeom>
        </p:spPr>
        <p:txBody>
          <a:bodyPr vert="horz" lIns="92297" tIns="46149" rIns="92297" bIns="46149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i="1" smtClean="0"/>
              <a:t>Copyright 2013 Riall W. Nolan - Not for publication or distribution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6"/>
            <a:ext cx="2972421" cy="465138"/>
          </a:xfrm>
          <a:prstGeom prst="rect">
            <a:avLst/>
          </a:prstGeom>
        </p:spPr>
        <p:txBody>
          <a:bodyPr vert="horz" lIns="92297" tIns="46149" rIns="92297" bIns="46149" rtlCol="0" anchor="b"/>
          <a:lstStyle>
            <a:lvl1pPr algn="r">
              <a:defRPr sz="1200"/>
            </a:lvl1pPr>
          </a:lstStyle>
          <a:p>
            <a:pPr>
              <a:defRPr/>
            </a:pPr>
            <a:fld id="{828B3D3A-01C9-4CDA-AADA-3A0F0EA09F09}" type="slidenum">
              <a:rPr lang="en-US" i="1"/>
              <a:pPr>
                <a:defRPr/>
              </a:pPr>
              <a:t>‹#›</a:t>
            </a:fld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7170558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2297" tIns="46149" rIns="92297" bIns="46149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smtClean="0"/>
              <a:t>Nolan / Purdue Student Workshop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2297" tIns="46149" rIns="92297" bIns="46149" rtlCol="0"/>
          <a:lstStyle>
            <a:lvl1pPr algn="r">
              <a:defRPr sz="1200"/>
            </a:lvl1pPr>
          </a:lstStyle>
          <a:p>
            <a:pPr>
              <a:defRPr/>
            </a:pPr>
            <a:fld id="{534F088F-E4CC-4650-B697-C2E56998B2FB}" type="datetimeFigureOut">
              <a:rPr lang="en-US"/>
              <a:pPr>
                <a:defRPr/>
              </a:pPr>
              <a:t>10/9/2015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97" tIns="46149" rIns="92297" bIns="4614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416426"/>
            <a:ext cx="5485158" cy="4183063"/>
          </a:xfrm>
          <a:prstGeom prst="rect">
            <a:avLst/>
          </a:prstGeom>
        </p:spPr>
        <p:txBody>
          <a:bodyPr vert="horz" lIns="92297" tIns="46149" rIns="92297" bIns="4614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6"/>
            <a:ext cx="2972421" cy="465138"/>
          </a:xfrm>
          <a:prstGeom prst="rect">
            <a:avLst/>
          </a:prstGeom>
        </p:spPr>
        <p:txBody>
          <a:bodyPr vert="horz" lIns="92297" tIns="46149" rIns="92297" bIns="46149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smtClean="0"/>
              <a:t>Copyright 2013 Riall W. Nolan - Not for publication or distribution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27" y="8829676"/>
            <a:ext cx="2972421" cy="465138"/>
          </a:xfrm>
          <a:prstGeom prst="rect">
            <a:avLst/>
          </a:prstGeom>
        </p:spPr>
        <p:txBody>
          <a:bodyPr vert="horz" lIns="92297" tIns="46149" rIns="92297" bIns="46149" rtlCol="0" anchor="b"/>
          <a:lstStyle>
            <a:lvl1pPr algn="r">
              <a:defRPr sz="1200"/>
            </a:lvl1pPr>
          </a:lstStyle>
          <a:p>
            <a:pPr>
              <a:defRPr/>
            </a:pPr>
            <a:fld id="{F47AAAE0-D6D8-4F26-8F7F-3F98B61DB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0031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0FC1D0D-88F3-41F3-8CFA-46C38C53B2E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2013 Riall W. Nolan - Not for publication or distribution</a:t>
            </a:r>
            <a:endParaRPr lang="en-US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Nolan / Purdue Student Workshop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400" cap="small" baseline="0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617EF103-990F-4B91-848C-759BDFA68F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725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4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9012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16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0947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458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sm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09767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46989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18572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2195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5067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731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69D1C-AB88-415E-9EE6-E04FFE96EA97}" type="slidenum">
              <a:rPr lang="en-US" sz="2800">
                <a:solidFill>
                  <a:srgbClr val="FFFFFF"/>
                </a:solidFill>
                <a:latin typeface="Times New Roman" pitchFamily="18" charset="0"/>
              </a:rPr>
              <a:pPr>
                <a:defRPr/>
              </a:pPr>
              <a:t>‹#›</a:t>
            </a:fld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4976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1F37A-73B0-49A4-A320-A5E362E9F34E}" type="slidenum">
              <a:rPr lang="en-US" sz="2800">
                <a:solidFill>
                  <a:srgbClr val="FFFFFF"/>
                </a:solidFill>
                <a:latin typeface="Times New Roman" pitchFamily="18" charset="0"/>
              </a:rPr>
              <a:pPr>
                <a:defRPr/>
              </a:pPr>
              <a:t>‹#›</a:t>
            </a:fld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9542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D6303-55DA-44F2-8245-EEC39E201EDB}" type="slidenum">
              <a:rPr lang="en-US" sz="2800">
                <a:solidFill>
                  <a:srgbClr val="FFFFFF"/>
                </a:solidFill>
                <a:latin typeface="Times New Roman" pitchFamily="18" charset="0"/>
              </a:rPr>
              <a:pPr>
                <a:defRPr/>
              </a:pPr>
              <a:t>‹#›</a:t>
            </a:fld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670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DA313-6B0D-4A30-93C5-B12C5773CBF8}" type="slidenum">
              <a:rPr lang="en-US" sz="2800">
                <a:solidFill>
                  <a:srgbClr val="FFFFFF"/>
                </a:solidFill>
                <a:latin typeface="Times New Roman" pitchFamily="18" charset="0"/>
              </a:rPr>
              <a:pPr>
                <a:defRPr/>
              </a:pPr>
              <a:t>‹#›</a:t>
            </a:fld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605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sm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B4A91-7C2B-4113-A785-F48B6104C8D7}" type="slidenum">
              <a:rPr lang="en-US" sz="2800">
                <a:solidFill>
                  <a:srgbClr val="FFFFFF"/>
                </a:solidFill>
                <a:latin typeface="Times New Roman" pitchFamily="18" charset="0"/>
              </a:rPr>
              <a:pPr>
                <a:defRPr/>
              </a:pPr>
              <a:t>‹#›</a:t>
            </a:fld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6418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475D5-AE78-41AD-96AE-2ADF1B419E3E}" type="slidenum">
              <a:rPr lang="en-US" sz="2800">
                <a:solidFill>
                  <a:srgbClr val="FFFFFF"/>
                </a:solidFill>
                <a:latin typeface="Times New Roman" pitchFamily="18" charset="0"/>
              </a:rPr>
              <a:pPr>
                <a:defRPr/>
              </a:pPr>
              <a:t>‹#›</a:t>
            </a:fld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3026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5C737-37C8-42B2-8BC8-EB724559FEB6}" type="slidenum">
              <a:rPr lang="en-US" sz="2800">
                <a:solidFill>
                  <a:srgbClr val="FFFFFF"/>
                </a:solidFill>
                <a:latin typeface="Times New Roman" pitchFamily="18" charset="0"/>
              </a:rPr>
              <a:pPr>
                <a:defRPr/>
              </a:pPr>
              <a:t>‹#›</a:t>
            </a:fld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7955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0C698-FBDD-42A5-9E36-DC43ACCD6D9B}" type="slidenum">
              <a:rPr lang="en-US" sz="2800">
                <a:solidFill>
                  <a:srgbClr val="FFFFFF"/>
                </a:solidFill>
                <a:latin typeface="Times New Roman" pitchFamily="18" charset="0"/>
              </a:rPr>
              <a:pPr>
                <a:defRPr/>
              </a:pPr>
              <a:t>‹#›</a:t>
            </a:fld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0966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C010B-85FB-4DB5-A9F8-66E3774D0C69}" type="slidenum">
              <a:rPr lang="en-US" sz="2800">
                <a:solidFill>
                  <a:srgbClr val="FFFFFF"/>
                </a:solidFill>
                <a:latin typeface="Times New Roman" pitchFamily="18" charset="0"/>
              </a:rPr>
              <a:pPr>
                <a:defRPr/>
              </a:pPr>
              <a:t>‹#›</a:t>
            </a:fld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4865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35738-E41B-46DD-8328-2C03B0037FF9}" type="slidenum">
              <a:rPr lang="en-US" sz="2800">
                <a:solidFill>
                  <a:srgbClr val="FFFFFF"/>
                </a:solidFill>
                <a:latin typeface="Times New Roman" pitchFamily="18" charset="0"/>
              </a:rPr>
              <a:pPr>
                <a:defRPr/>
              </a:pPr>
              <a:t>‹#›</a:t>
            </a:fld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19805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BD6F9-0B5C-4C8D-840B-44D49510B72E}" type="slidenum">
              <a:rPr lang="en-US" sz="2800">
                <a:solidFill>
                  <a:srgbClr val="FFFFFF"/>
                </a:solidFill>
                <a:latin typeface="Times New Roman" pitchFamily="18" charset="0"/>
              </a:rPr>
              <a:pPr>
                <a:defRPr/>
              </a:pPr>
              <a:t>‹#›</a:t>
            </a:fld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767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cap="small" baseline="0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1483544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cap="small" baseline="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81640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aanet.org/resources/practitioners" TargetMode="External"/><Relationship Id="rId2" Type="http://schemas.openxmlformats.org/officeDocument/2006/relationships/hyperlink" Target="http://www.aaanet.org/profdev/" TargetMode="Externa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en-US" sz="4800" dirty="0" smtClean="0"/>
              <a:t>A Career in Practice</a:t>
            </a:r>
            <a:br>
              <a:rPr lang="en-US" sz="4800" dirty="0" smtClean="0"/>
            </a:br>
            <a:r>
              <a:rPr lang="en-US" sz="4800" dirty="0" smtClean="0"/>
              <a:t>First Steps for Anthropologists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895600"/>
            <a:ext cx="6400800" cy="1752600"/>
          </a:xfrm>
        </p:spPr>
        <p:txBody>
          <a:bodyPr/>
          <a:lstStyle/>
          <a:p>
            <a:pPr>
              <a:defRPr/>
            </a:pPr>
            <a:endParaRPr lang="en-US" cap="small" dirty="0" smtClean="0"/>
          </a:p>
          <a:p>
            <a:pPr>
              <a:defRPr/>
            </a:pPr>
            <a:r>
              <a:rPr lang="en-US" sz="2400" dirty="0" smtClean="0"/>
              <a:t>Riall W. Nolan</a:t>
            </a:r>
          </a:p>
          <a:p>
            <a:pPr>
              <a:defRPr/>
            </a:pPr>
            <a:r>
              <a:rPr lang="en-US" sz="2400" dirty="0" smtClean="0"/>
              <a:t>Purdue University</a:t>
            </a:r>
          </a:p>
          <a:p>
            <a:pPr>
              <a:defRPr/>
            </a:pPr>
            <a:r>
              <a:rPr lang="en-US" sz="2400" dirty="0" smtClean="0"/>
              <a:t>February 2014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Components of a Practitioner’s Job</a:t>
            </a:r>
          </a:p>
        </p:txBody>
      </p:sp>
      <p:sp>
        <p:nvSpPr>
          <p:cNvPr id="29701" name="Text Box 3"/>
          <p:cNvSpPr txBox="1">
            <a:spLocks noChangeArrowheads="1"/>
          </p:cNvSpPr>
          <p:nvPr/>
        </p:nvSpPr>
        <p:spPr bwMode="auto">
          <a:xfrm>
            <a:off x="514350" y="2538413"/>
            <a:ext cx="1963738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u="sng">
                <a:solidFill>
                  <a:schemeClr val="tx2"/>
                </a:solidFill>
              </a:rPr>
              <a:t>Base</a:t>
            </a:r>
            <a:r>
              <a:rPr lang="en-US" sz="2800">
                <a:solidFill>
                  <a:schemeClr val="tx2"/>
                </a:solidFill>
              </a:rPr>
              <a:t>:</a:t>
            </a:r>
          </a:p>
          <a:p>
            <a:endParaRPr lang="en-US" sz="2000"/>
          </a:p>
          <a:p>
            <a:r>
              <a:rPr lang="en-US" sz="2000"/>
              <a:t>Government</a:t>
            </a:r>
          </a:p>
          <a:p>
            <a:r>
              <a:rPr lang="en-US" sz="2000"/>
              <a:t>Corporate</a:t>
            </a:r>
          </a:p>
          <a:p>
            <a:r>
              <a:rPr lang="en-US" sz="2000"/>
              <a:t>Non-Profit</a:t>
            </a:r>
          </a:p>
          <a:p>
            <a:r>
              <a:rPr lang="en-US" sz="2000"/>
              <a:t>Freelance/Sole</a:t>
            </a:r>
          </a:p>
          <a:p>
            <a:r>
              <a:rPr lang="en-US" sz="2000"/>
              <a:t>   proprietorship</a:t>
            </a:r>
          </a:p>
          <a:p>
            <a:r>
              <a:rPr lang="en-US" sz="2000"/>
              <a:t>Small business</a:t>
            </a:r>
          </a:p>
          <a:p>
            <a:r>
              <a:rPr lang="en-US" sz="2000"/>
              <a:t>University</a:t>
            </a:r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2863850" y="2538413"/>
            <a:ext cx="25527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u="sng" dirty="0">
                <a:solidFill>
                  <a:schemeClr val="tx2"/>
                </a:solidFill>
              </a:rPr>
              <a:t>Sector</a:t>
            </a:r>
            <a:r>
              <a:rPr lang="en-US" sz="2800" dirty="0"/>
              <a:t>:</a:t>
            </a:r>
          </a:p>
          <a:p>
            <a:endParaRPr lang="en-US" sz="2000" dirty="0"/>
          </a:p>
          <a:p>
            <a:r>
              <a:rPr lang="en-US" sz="2000" dirty="0"/>
              <a:t>Social services</a:t>
            </a:r>
          </a:p>
          <a:p>
            <a:r>
              <a:rPr lang="en-US" sz="2000" dirty="0"/>
              <a:t>Public administration</a:t>
            </a:r>
          </a:p>
          <a:p>
            <a:r>
              <a:rPr lang="en-US" sz="2000" dirty="0"/>
              <a:t>Agriculture</a:t>
            </a:r>
          </a:p>
          <a:p>
            <a:r>
              <a:rPr lang="en-US" sz="2000" dirty="0"/>
              <a:t>Environment</a:t>
            </a:r>
          </a:p>
          <a:p>
            <a:r>
              <a:rPr lang="en-US" sz="2000" dirty="0"/>
              <a:t>Int’l development</a:t>
            </a:r>
          </a:p>
          <a:p>
            <a:r>
              <a:rPr lang="en-US" sz="2000" dirty="0"/>
              <a:t>Manufacturing</a:t>
            </a:r>
          </a:p>
          <a:p>
            <a:r>
              <a:rPr lang="en-US" sz="2000" dirty="0" smtClean="0"/>
              <a:t>Education</a:t>
            </a:r>
            <a:endParaRPr lang="en-US" sz="2000" dirty="0"/>
          </a:p>
          <a:p>
            <a:r>
              <a:rPr lang="en-US" sz="2000" dirty="0"/>
              <a:t>Marketing</a:t>
            </a:r>
          </a:p>
          <a:p>
            <a:r>
              <a:rPr lang="en-US" sz="2000" dirty="0"/>
              <a:t>Planning</a:t>
            </a:r>
          </a:p>
        </p:txBody>
      </p:sp>
      <p:sp>
        <p:nvSpPr>
          <p:cNvPr id="29703" name="Text Box 5"/>
          <p:cNvSpPr txBox="1">
            <a:spLocks noChangeArrowheads="1"/>
          </p:cNvSpPr>
          <p:nvPr/>
        </p:nvSpPr>
        <p:spPr bwMode="auto">
          <a:xfrm>
            <a:off x="5943600" y="2538413"/>
            <a:ext cx="3221038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u="sng">
                <a:solidFill>
                  <a:schemeClr val="tx2"/>
                </a:solidFill>
              </a:rPr>
              <a:t>Function</a:t>
            </a:r>
            <a:r>
              <a:rPr lang="en-US" sz="2800">
                <a:solidFill>
                  <a:schemeClr val="tx2"/>
                </a:solidFill>
              </a:rPr>
              <a:t>:</a:t>
            </a:r>
          </a:p>
          <a:p>
            <a:endParaRPr lang="en-US" sz="2000"/>
          </a:p>
          <a:p>
            <a:r>
              <a:rPr lang="en-US" sz="2000"/>
              <a:t>Management</a:t>
            </a:r>
          </a:p>
          <a:p>
            <a:r>
              <a:rPr lang="en-US" sz="2000"/>
              <a:t>Production/implementation</a:t>
            </a:r>
          </a:p>
          <a:p>
            <a:r>
              <a:rPr lang="en-US" sz="2000"/>
              <a:t>Design</a:t>
            </a:r>
          </a:p>
          <a:p>
            <a:r>
              <a:rPr lang="en-US" sz="2000"/>
              <a:t>Evaluation/assessment</a:t>
            </a:r>
          </a:p>
          <a:p>
            <a:r>
              <a:rPr lang="en-US" sz="2000"/>
              <a:t>Data collection/analysis</a:t>
            </a:r>
          </a:p>
          <a:p>
            <a:r>
              <a:rPr lang="en-US" sz="2000"/>
              <a:t>Needs assessment</a:t>
            </a:r>
          </a:p>
          <a:p>
            <a:r>
              <a:rPr lang="en-US" sz="2000"/>
              <a:t>Advocacy</a:t>
            </a:r>
          </a:p>
          <a:p>
            <a:r>
              <a:rPr lang="en-US" sz="2000"/>
              <a:t>Policy formulation</a:t>
            </a:r>
          </a:p>
        </p:txBody>
      </p:sp>
      <p:sp>
        <p:nvSpPr>
          <p:cNvPr id="215046" name="Oval 6"/>
          <p:cNvSpPr>
            <a:spLocks noChangeArrowheads="1"/>
          </p:cNvSpPr>
          <p:nvPr/>
        </p:nvSpPr>
        <p:spPr bwMode="auto">
          <a:xfrm>
            <a:off x="4038600" y="16383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9705" name="Line 7"/>
          <p:cNvSpPr>
            <a:spLocks noChangeShapeType="1"/>
          </p:cNvSpPr>
          <p:nvPr/>
        </p:nvSpPr>
        <p:spPr bwMode="auto">
          <a:xfrm flipV="1">
            <a:off x="990600" y="1905000"/>
            <a:ext cx="2819400" cy="685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06" name="Line 8"/>
          <p:cNvSpPr>
            <a:spLocks noChangeShapeType="1"/>
          </p:cNvSpPr>
          <p:nvPr/>
        </p:nvSpPr>
        <p:spPr bwMode="auto">
          <a:xfrm flipV="1">
            <a:off x="3657600" y="2057400"/>
            <a:ext cx="457200" cy="533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07" name="Line 9"/>
          <p:cNvSpPr>
            <a:spLocks noChangeShapeType="1"/>
          </p:cNvSpPr>
          <p:nvPr/>
        </p:nvSpPr>
        <p:spPr bwMode="auto">
          <a:xfrm flipH="1" flipV="1">
            <a:off x="4572000" y="1905000"/>
            <a:ext cx="1600200" cy="685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08" name="Line 10"/>
          <p:cNvSpPr>
            <a:spLocks noChangeShapeType="1"/>
          </p:cNvSpPr>
          <p:nvPr/>
        </p:nvSpPr>
        <p:spPr bwMode="auto">
          <a:xfrm>
            <a:off x="2590800" y="3581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9" name="Line 11"/>
          <p:cNvSpPr>
            <a:spLocks noChangeShapeType="1"/>
          </p:cNvSpPr>
          <p:nvPr/>
        </p:nvSpPr>
        <p:spPr bwMode="auto">
          <a:xfrm>
            <a:off x="5638800" y="3581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cap="small" dirty="0" smtClean="0"/>
              <a:t>Anthropological Skills in the Job Quest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371600"/>
            <a:ext cx="4191000" cy="4114800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en-US" dirty="0"/>
              <a:t>You know how to quickly </a:t>
            </a:r>
            <a:r>
              <a:rPr lang="en-US" dirty="0" smtClean="0"/>
              <a:t>find relevant data and </a:t>
            </a:r>
            <a:r>
              <a:rPr lang="en-US" dirty="0"/>
              <a:t>extract </a:t>
            </a:r>
            <a:r>
              <a:rPr lang="en-US" dirty="0" smtClean="0"/>
              <a:t>its significance.</a:t>
            </a:r>
            <a:endParaRPr lang="en-US" dirty="0"/>
          </a:p>
          <a:p>
            <a:pPr>
              <a:spcBef>
                <a:spcPct val="0"/>
              </a:spcBef>
            </a:pPr>
            <a:r>
              <a:rPr lang="en-US" dirty="0"/>
              <a:t>You can pick up the salient points of “local culture” in </a:t>
            </a:r>
            <a:r>
              <a:rPr lang="en-US" dirty="0" smtClean="0"/>
              <a:t>a setting or organization.</a:t>
            </a:r>
            <a:endParaRPr lang="en-US" dirty="0"/>
          </a:p>
          <a:p>
            <a:pPr>
              <a:spcBef>
                <a:spcPct val="0"/>
              </a:spcBef>
            </a:pPr>
            <a:r>
              <a:rPr lang="en-US" dirty="0"/>
              <a:t>You are not daunted by difference. Instead, you’re curious about it.</a:t>
            </a:r>
          </a:p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267200" cy="4114800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You </a:t>
            </a:r>
            <a:r>
              <a:rPr lang="en-US" dirty="0"/>
              <a:t>are skilled at asking good </a:t>
            </a:r>
            <a:r>
              <a:rPr lang="en-US" dirty="0" smtClean="0"/>
              <a:t>questions.</a:t>
            </a:r>
            <a:endParaRPr lang="en-US" dirty="0"/>
          </a:p>
          <a:p>
            <a:pPr>
              <a:spcBef>
                <a:spcPct val="0"/>
              </a:spcBef>
            </a:pPr>
            <a:r>
              <a:rPr lang="en-US" dirty="0"/>
              <a:t>You are comfortable with </a:t>
            </a:r>
            <a:r>
              <a:rPr lang="en-US" dirty="0" smtClean="0"/>
              <a:t>ambiguity.</a:t>
            </a:r>
            <a:endParaRPr lang="en-US" dirty="0"/>
          </a:p>
          <a:p>
            <a:pPr>
              <a:spcBef>
                <a:spcPct val="0"/>
              </a:spcBef>
            </a:pPr>
            <a:r>
              <a:rPr lang="en-US" dirty="0"/>
              <a:t>You can modify your frameworks as you </a:t>
            </a:r>
            <a:r>
              <a:rPr lang="en-US" dirty="0" smtClean="0"/>
              <a:t>learn.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You’re not just interested in answers. You’re also interested in what the questions are.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77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cap="small" dirty="0" smtClean="0"/>
              <a:t>Networking To Identify Opportunities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76400"/>
            <a:ext cx="8153400" cy="4114800"/>
          </a:xfrm>
        </p:spPr>
        <p:txBody>
          <a:bodyPr/>
          <a:lstStyle/>
          <a:p>
            <a:pPr marL="0" indent="0">
              <a:buClr>
                <a:schemeClr val="tx2"/>
              </a:buClr>
              <a:buNone/>
            </a:pPr>
            <a:r>
              <a:rPr lang="en-US" sz="3200" dirty="0"/>
              <a:t>Networking </a:t>
            </a:r>
            <a:r>
              <a:rPr lang="en-US" sz="3200" dirty="0" smtClean="0"/>
              <a:t>provides connections, information, </a:t>
            </a:r>
            <a:r>
              <a:rPr lang="en-US" sz="3200" dirty="0"/>
              <a:t>advice, </a:t>
            </a:r>
            <a:r>
              <a:rPr lang="en-US" sz="3200" dirty="0" smtClean="0"/>
              <a:t>and access:</a:t>
            </a:r>
            <a:endParaRPr lang="en-US" sz="3200" dirty="0"/>
          </a:p>
          <a:p>
            <a:pPr lvl="1"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2800" dirty="0" smtClean="0"/>
              <a:t>Introduces you to role models and mentors</a:t>
            </a:r>
          </a:p>
          <a:p>
            <a:pPr lvl="1"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2800" dirty="0" smtClean="0"/>
              <a:t>Provides guidance as you search for organizations and opportunities</a:t>
            </a:r>
          </a:p>
          <a:p>
            <a:pPr lvl="1"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2800" dirty="0" smtClean="0"/>
              <a:t>Allows you to safely </a:t>
            </a:r>
            <a:r>
              <a:rPr lang="en-US" sz="2800" dirty="0"/>
              <a:t>test </a:t>
            </a:r>
            <a:r>
              <a:rPr lang="en-US" sz="2800" dirty="0" smtClean="0"/>
              <a:t>your assumptions </a:t>
            </a:r>
            <a:r>
              <a:rPr lang="en-US" sz="2800" dirty="0"/>
              <a:t>and </a:t>
            </a:r>
            <a:r>
              <a:rPr lang="en-US" sz="2800" dirty="0" smtClean="0"/>
              <a:t>expectations against reality </a:t>
            </a:r>
          </a:p>
          <a:p>
            <a:pPr lvl="1"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2800" dirty="0" smtClean="0"/>
              <a:t>Can provide an entrée into specific agencies</a:t>
            </a:r>
          </a:p>
        </p:txBody>
      </p:sp>
    </p:spTree>
    <p:extLst>
      <p:ext uri="{BB962C8B-B14F-4D97-AF65-F5344CB8AC3E}">
        <p14:creationId xmlns:p14="http://schemas.microsoft.com/office/powerpoint/2010/main" val="51719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Anthropological Methods You’ll find Useful in the Job Hunt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 smtClean="0"/>
              <a:t>Domain Analysis: </a:t>
            </a:r>
            <a:r>
              <a:rPr lang="en-US" dirty="0" smtClean="0"/>
              <a:t>figuring out how grad programs are defined, structured, and arranged, and identifying the values and concepts which drive them.</a:t>
            </a:r>
          </a:p>
          <a:p>
            <a:r>
              <a:rPr lang="en-US" u="sng" dirty="0" smtClean="0"/>
              <a:t>Informational Interviewing: </a:t>
            </a:r>
            <a:r>
              <a:rPr lang="en-US" dirty="0" smtClean="0"/>
              <a:t>figuring out what the right questions to ask are, and how to ask them. And then figuring out what the answers mean.</a:t>
            </a:r>
          </a:p>
          <a:p>
            <a:r>
              <a:rPr lang="en-US" u="sng" dirty="0" smtClean="0"/>
              <a:t>Life Histories: </a:t>
            </a:r>
            <a:r>
              <a:rPr lang="en-US" dirty="0" smtClean="0"/>
              <a:t>looking at the “career arcs” of students in the program, and afterwards.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27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Researching Organizations Through Informational Interviewing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What does this organization do and how does it do it?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What are working conditions like here?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What qualifications do you need to work here?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How do they make hiring decisions?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3048000" y="3200400"/>
            <a:ext cx="5562600" cy="2514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en-US" dirty="0" smtClean="0"/>
              <a:t>Doing a SWOT Scan</a:t>
            </a:r>
          </a:p>
        </p:txBody>
      </p:sp>
      <p:sp>
        <p:nvSpPr>
          <p:cNvPr id="143386" name="AutoShape 26"/>
          <p:cNvSpPr>
            <a:spLocks noChangeArrowheads="1"/>
          </p:cNvSpPr>
          <p:nvPr/>
        </p:nvSpPr>
        <p:spPr bwMode="auto">
          <a:xfrm>
            <a:off x="2895600" y="3733800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387" name="AutoShape 27"/>
          <p:cNvSpPr>
            <a:spLocks noChangeArrowheads="1"/>
          </p:cNvSpPr>
          <p:nvPr/>
        </p:nvSpPr>
        <p:spPr bwMode="auto">
          <a:xfrm>
            <a:off x="2895600" y="4800600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388" name="AutoShape 28"/>
          <p:cNvSpPr>
            <a:spLocks noChangeArrowheads="1"/>
          </p:cNvSpPr>
          <p:nvPr/>
        </p:nvSpPr>
        <p:spPr bwMode="auto">
          <a:xfrm rot="5400000">
            <a:off x="4267200" y="3048000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389" name="AutoShape 29"/>
          <p:cNvSpPr>
            <a:spLocks noChangeArrowheads="1"/>
          </p:cNvSpPr>
          <p:nvPr/>
        </p:nvSpPr>
        <p:spPr bwMode="auto">
          <a:xfrm rot="5400000">
            <a:off x="7086600" y="3048000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8922" name="Rectangle 9"/>
          <p:cNvSpPr>
            <a:spLocks noChangeArrowheads="1"/>
          </p:cNvSpPr>
          <p:nvPr/>
        </p:nvSpPr>
        <p:spPr bwMode="auto">
          <a:xfrm>
            <a:off x="4572000" y="1524000"/>
            <a:ext cx="2286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800">
                <a:solidFill>
                  <a:srgbClr val="FFFF00"/>
                </a:solidFill>
              </a:rPr>
              <a:t>INTERNAL FACTORS</a:t>
            </a:r>
          </a:p>
        </p:txBody>
      </p:sp>
      <p:sp>
        <p:nvSpPr>
          <p:cNvPr id="38923" name="Rectangle 10"/>
          <p:cNvSpPr>
            <a:spLocks noChangeArrowheads="1"/>
          </p:cNvSpPr>
          <p:nvPr/>
        </p:nvSpPr>
        <p:spPr bwMode="auto">
          <a:xfrm>
            <a:off x="457200" y="2438400"/>
            <a:ext cx="2286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800">
                <a:solidFill>
                  <a:srgbClr val="FFFF00"/>
                </a:solidFill>
              </a:rPr>
              <a:t>EXTERNAL FACTORS</a:t>
            </a:r>
          </a:p>
        </p:txBody>
      </p:sp>
      <p:sp>
        <p:nvSpPr>
          <p:cNvPr id="38924" name="Rectangle 11"/>
          <p:cNvSpPr>
            <a:spLocks noChangeArrowheads="1"/>
          </p:cNvSpPr>
          <p:nvPr/>
        </p:nvSpPr>
        <p:spPr bwMode="auto">
          <a:xfrm>
            <a:off x="914400" y="4724400"/>
            <a:ext cx="1296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 b="1">
                <a:solidFill>
                  <a:srgbClr val="FFFF00"/>
                </a:solidFill>
              </a:rPr>
              <a:t>Threats</a:t>
            </a:r>
          </a:p>
        </p:txBody>
      </p:sp>
      <p:sp>
        <p:nvSpPr>
          <p:cNvPr id="38925" name="Rectangle 12"/>
          <p:cNvSpPr>
            <a:spLocks noChangeArrowheads="1"/>
          </p:cNvSpPr>
          <p:nvPr/>
        </p:nvSpPr>
        <p:spPr bwMode="auto">
          <a:xfrm>
            <a:off x="609600" y="3657600"/>
            <a:ext cx="22002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 b="1">
                <a:solidFill>
                  <a:srgbClr val="FFFF00"/>
                </a:solidFill>
              </a:rPr>
              <a:t>Opportunities</a:t>
            </a:r>
          </a:p>
        </p:txBody>
      </p:sp>
      <p:sp>
        <p:nvSpPr>
          <p:cNvPr id="38926" name="Rectangle 13"/>
          <p:cNvSpPr>
            <a:spLocks noChangeArrowheads="1"/>
          </p:cNvSpPr>
          <p:nvPr/>
        </p:nvSpPr>
        <p:spPr bwMode="auto">
          <a:xfrm>
            <a:off x="3581400" y="2514600"/>
            <a:ext cx="16208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 b="1">
                <a:solidFill>
                  <a:srgbClr val="FFFF00"/>
                </a:solidFill>
              </a:rPr>
              <a:t>Strengths</a:t>
            </a:r>
          </a:p>
        </p:txBody>
      </p:sp>
      <p:sp>
        <p:nvSpPr>
          <p:cNvPr id="38927" name="Rectangle 14"/>
          <p:cNvSpPr>
            <a:spLocks noChangeArrowheads="1"/>
          </p:cNvSpPr>
          <p:nvPr/>
        </p:nvSpPr>
        <p:spPr bwMode="auto">
          <a:xfrm>
            <a:off x="6172200" y="2514600"/>
            <a:ext cx="20288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 b="1">
                <a:solidFill>
                  <a:srgbClr val="FFFF00"/>
                </a:solidFill>
              </a:rPr>
              <a:t>Weaknesses</a:t>
            </a:r>
          </a:p>
        </p:txBody>
      </p:sp>
      <p:sp>
        <p:nvSpPr>
          <p:cNvPr id="38928" name="Rectangle 15"/>
          <p:cNvSpPr>
            <a:spLocks noChangeArrowheads="1"/>
          </p:cNvSpPr>
          <p:nvPr/>
        </p:nvSpPr>
        <p:spPr bwMode="auto">
          <a:xfrm>
            <a:off x="3352800" y="3429000"/>
            <a:ext cx="2286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>
                <a:solidFill>
                  <a:schemeClr val="tx2"/>
                </a:solidFill>
              </a:rPr>
              <a:t>Comparative Advantage</a:t>
            </a:r>
          </a:p>
        </p:txBody>
      </p:sp>
      <p:sp>
        <p:nvSpPr>
          <p:cNvPr id="38929" name="Rectangle 16"/>
          <p:cNvSpPr>
            <a:spLocks noChangeArrowheads="1"/>
          </p:cNvSpPr>
          <p:nvPr/>
        </p:nvSpPr>
        <p:spPr bwMode="auto">
          <a:xfrm>
            <a:off x="3276600" y="4648200"/>
            <a:ext cx="2286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>
                <a:solidFill>
                  <a:schemeClr val="tx2"/>
                </a:solidFill>
              </a:rPr>
              <a:t>Investment/</a:t>
            </a:r>
          </a:p>
          <a:p>
            <a:pPr algn="ctr">
              <a:spcBef>
                <a:spcPct val="20000"/>
              </a:spcBef>
            </a:pPr>
            <a:r>
              <a:rPr lang="en-US" sz="2000">
                <a:solidFill>
                  <a:schemeClr val="tx2"/>
                </a:solidFill>
              </a:rPr>
              <a:t>Divestment</a:t>
            </a:r>
          </a:p>
        </p:txBody>
      </p:sp>
      <p:sp>
        <p:nvSpPr>
          <p:cNvPr id="38930" name="Rectangle 17"/>
          <p:cNvSpPr>
            <a:spLocks noChangeArrowheads="1"/>
          </p:cNvSpPr>
          <p:nvPr/>
        </p:nvSpPr>
        <p:spPr bwMode="auto">
          <a:xfrm>
            <a:off x="6019800" y="4724400"/>
            <a:ext cx="2052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>
                <a:solidFill>
                  <a:schemeClr val="tx2"/>
                </a:solidFill>
              </a:rPr>
              <a:t>Damage Control</a:t>
            </a:r>
          </a:p>
        </p:txBody>
      </p:sp>
      <p:sp>
        <p:nvSpPr>
          <p:cNvPr id="38931" name="Rectangle 18"/>
          <p:cNvSpPr>
            <a:spLocks noChangeArrowheads="1"/>
          </p:cNvSpPr>
          <p:nvPr/>
        </p:nvSpPr>
        <p:spPr bwMode="auto">
          <a:xfrm>
            <a:off x="6324600" y="3505200"/>
            <a:ext cx="15414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>
                <a:solidFill>
                  <a:schemeClr val="tx2"/>
                </a:solidFill>
              </a:rPr>
              <a:t>Mobilization</a:t>
            </a:r>
          </a:p>
        </p:txBody>
      </p:sp>
      <p:cxnSp>
        <p:nvCxnSpPr>
          <p:cNvPr id="23" name="Straight Connector 22"/>
          <p:cNvCxnSpPr>
            <a:stCxn id="21" idx="1"/>
            <a:endCxn id="21" idx="3"/>
          </p:cNvCxnSpPr>
          <p:nvPr/>
        </p:nvCxnSpPr>
        <p:spPr>
          <a:xfrm rot="10800000" flipH="1">
            <a:off x="3048000" y="4457700"/>
            <a:ext cx="5562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21" idx="0"/>
            <a:endCxn id="21" idx="2"/>
          </p:cNvCxnSpPr>
          <p:nvPr/>
        </p:nvCxnSpPr>
        <p:spPr>
          <a:xfrm rot="16200000" flipH="1">
            <a:off x="4572001" y="4457700"/>
            <a:ext cx="25146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Together Your Resume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8038" y="1828800"/>
            <a:ext cx="7658100" cy="4114800"/>
          </a:xfrm>
        </p:spPr>
        <p:txBody>
          <a:bodyPr/>
          <a:lstStyle/>
          <a:p>
            <a:r>
              <a:rPr lang="en-US" sz="3000" smtClean="0">
                <a:solidFill>
                  <a:schemeClr val="tx2"/>
                </a:solidFill>
              </a:rPr>
              <a:t>A resume is </a:t>
            </a:r>
            <a:r>
              <a:rPr lang="en-US" sz="3000" u="sng" smtClean="0">
                <a:solidFill>
                  <a:schemeClr val="tx2"/>
                </a:solidFill>
              </a:rPr>
              <a:t>not</a:t>
            </a:r>
            <a:r>
              <a:rPr lang="en-US" sz="3000" smtClean="0">
                <a:solidFill>
                  <a:schemeClr val="tx2"/>
                </a:solidFill>
              </a:rPr>
              <a:t> a CV</a:t>
            </a:r>
          </a:p>
          <a:p>
            <a:r>
              <a:rPr lang="en-US" sz="3000" smtClean="0">
                <a:solidFill>
                  <a:schemeClr val="tx2"/>
                </a:solidFill>
              </a:rPr>
              <a:t>It is a </a:t>
            </a:r>
            <a:r>
              <a:rPr lang="en-US" sz="3000" u="sng" smtClean="0">
                <a:solidFill>
                  <a:schemeClr val="tx2"/>
                </a:solidFill>
              </a:rPr>
              <a:t>brief</a:t>
            </a:r>
            <a:r>
              <a:rPr lang="en-US" sz="3000" smtClean="0">
                <a:solidFill>
                  <a:schemeClr val="tx2"/>
                </a:solidFill>
              </a:rPr>
              <a:t> account of your skills and accomplishments</a:t>
            </a:r>
          </a:p>
          <a:p>
            <a:r>
              <a:rPr lang="en-US" sz="3000" smtClean="0">
                <a:solidFill>
                  <a:schemeClr val="tx2"/>
                </a:solidFill>
              </a:rPr>
              <a:t>It has only one purpose: to get you an </a:t>
            </a:r>
            <a:r>
              <a:rPr lang="en-US" sz="3000" u="sng" smtClean="0">
                <a:solidFill>
                  <a:schemeClr val="tx2"/>
                </a:solidFill>
              </a:rPr>
              <a:t>interview</a:t>
            </a:r>
          </a:p>
          <a:p>
            <a:r>
              <a:rPr lang="en-US" sz="3000" smtClean="0">
                <a:solidFill>
                  <a:schemeClr val="tx2"/>
                </a:solidFill>
              </a:rPr>
              <a:t>It is not about you: it is about you </a:t>
            </a:r>
            <a:r>
              <a:rPr lang="en-US" sz="3000" u="sng" smtClean="0">
                <a:solidFill>
                  <a:schemeClr val="tx2"/>
                </a:solidFill>
              </a:rPr>
              <a:t>in relation to</a:t>
            </a:r>
            <a:r>
              <a:rPr lang="en-US" sz="3000" smtClean="0">
                <a:solidFill>
                  <a:schemeClr val="tx2"/>
                </a:solidFill>
              </a:rPr>
              <a:t> someone else and their needs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Your Resume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2325" y="1828800"/>
            <a:ext cx="7831138" cy="41148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The best predictor of future performance is past performance</a:t>
            </a:r>
          </a:p>
          <a:p>
            <a:pPr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Therefore, stress what you have </a:t>
            </a:r>
            <a:r>
              <a:rPr lang="en-US" sz="2800" u="sng" dirty="0" smtClean="0">
                <a:solidFill>
                  <a:schemeClr val="tx2"/>
                </a:solidFill>
              </a:rPr>
              <a:t>accomplished</a:t>
            </a:r>
            <a:r>
              <a:rPr lang="en-US" sz="2800" dirty="0" smtClean="0">
                <a:solidFill>
                  <a:schemeClr val="tx2"/>
                </a:solidFill>
              </a:rPr>
              <a:t>, not just what you </a:t>
            </a:r>
            <a:r>
              <a:rPr lang="en-US" sz="2800" u="sng" dirty="0" smtClean="0">
                <a:solidFill>
                  <a:schemeClr val="tx2"/>
                </a:solidFill>
              </a:rPr>
              <a:t>know</a:t>
            </a:r>
          </a:p>
          <a:p>
            <a:pPr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Of particular value: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Presentation and communication skills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Project and team management experience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Creative leadership and problem-solving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 range of research skills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ability to “get things done”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Interviews: What They Will Ask You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2129580"/>
            <a:ext cx="2937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Why are you here?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3350120"/>
            <a:ext cx="30684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What do you bring?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4570660"/>
            <a:ext cx="29017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What are you like?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5791200"/>
            <a:ext cx="31373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What will it cost us?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810000" y="1898747"/>
            <a:ext cx="53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Why did you come to us specifically? What are you seeking from us? What do you already know about us?</a:t>
            </a:r>
            <a:endParaRPr lang="en-US" i="1" dirty="0"/>
          </a:p>
        </p:txBody>
      </p:sp>
      <p:sp>
        <p:nvSpPr>
          <p:cNvPr id="8" name="TextBox 7"/>
          <p:cNvSpPr txBox="1"/>
          <p:nvPr/>
        </p:nvSpPr>
        <p:spPr>
          <a:xfrm>
            <a:off x="3810000" y="3119287"/>
            <a:ext cx="53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What makes you stand out? What are your key strengths, and how do these relate to what we do and what we need?</a:t>
            </a:r>
            <a:endParaRPr lang="en-US" i="1" dirty="0"/>
          </a:p>
        </p:txBody>
      </p:sp>
      <p:sp>
        <p:nvSpPr>
          <p:cNvPr id="9" name="TextBox 8"/>
          <p:cNvSpPr txBox="1"/>
          <p:nvPr/>
        </p:nvSpPr>
        <p:spPr>
          <a:xfrm>
            <a:off x="3810001" y="4339827"/>
            <a:ext cx="53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What’s it going to be like to work with you? How will you fit in with who’s already here? Is there anything about you we need to know?</a:t>
            </a:r>
            <a:endParaRPr lang="en-US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1" y="5560367"/>
            <a:ext cx="53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Apart from the money, what else will we need to provide, or change, if we bring you on board? Do you have particular needs or preferences? 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Explaining Yourself in the Interview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tx2"/>
                </a:solidFill>
              </a:rPr>
              <a:t>Pick 3-6 of your best accomplishments. Include difficult or “challenging” situations. For each: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Outline the problem, tasks, issues or opportunities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Describe your strategy or approach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Explain the skills and abilities you used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Emphasize the anthropology in what you did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Describe the outcomes you achieved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tx2"/>
                </a:solidFill>
              </a:rPr>
              <a:t>Your actions are central to the story, but be sure to acknowledge the work of others.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tx2"/>
                </a:solidFill>
              </a:rPr>
              <a:t>Connect your examples to your listeners’ needs.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Why This Webinar?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114800"/>
          </a:xfrm>
        </p:spPr>
        <p:txBody>
          <a:bodyPr/>
          <a:lstStyle/>
          <a:p>
            <a:r>
              <a:rPr lang="en-US" sz="3000" dirty="0" smtClean="0"/>
              <a:t>There are more opportunities for anthropologist practitioners than ever before.</a:t>
            </a:r>
          </a:p>
          <a:p>
            <a:r>
              <a:rPr lang="en-US" sz="3000" dirty="0" smtClean="0"/>
              <a:t>Practice is the largest and fastest-growing sector of anthropology, and demand is increasing.</a:t>
            </a:r>
          </a:p>
          <a:p>
            <a:r>
              <a:rPr lang="en-US" sz="3000" dirty="0" smtClean="0"/>
              <a:t>At the same time, training in anthropology does not usually emphasize the practice option</a:t>
            </a:r>
          </a:p>
          <a:p>
            <a:r>
              <a:rPr lang="en-US" sz="3000" dirty="0" smtClean="0"/>
              <a:t>As a result, some of our best anthropologists are not well prepared for the demands of practice.</a:t>
            </a:r>
          </a:p>
        </p:txBody>
      </p:sp>
    </p:spTree>
    <p:extLst>
      <p:ext uri="{BB962C8B-B14F-4D97-AF65-F5344CB8AC3E}">
        <p14:creationId xmlns:p14="http://schemas.microsoft.com/office/powerpoint/2010/main" val="129493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cap="small" dirty="0" smtClean="0"/>
              <a:t>What Do Anthropologists Contribute?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467600" cy="4114800"/>
          </a:xfrm>
        </p:spPr>
        <p:txBody>
          <a:bodyPr>
            <a:normAutofit fontScale="92500"/>
          </a:bodyPr>
          <a:lstStyle/>
          <a:p>
            <a:r>
              <a:rPr lang="en-US" sz="2800" u="sng" dirty="0" smtClean="0"/>
              <a:t>Social knowledge </a:t>
            </a:r>
            <a:r>
              <a:rPr lang="en-US" sz="2800" dirty="0" smtClean="0"/>
              <a:t>– we put culture into the picture</a:t>
            </a:r>
          </a:p>
          <a:p>
            <a:r>
              <a:rPr lang="en-US" sz="2800" u="sng" dirty="0" smtClean="0"/>
              <a:t>Contextualization  and integration</a:t>
            </a:r>
            <a:r>
              <a:rPr lang="en-US" sz="2800" dirty="0" smtClean="0"/>
              <a:t>– we look further, for broader connections</a:t>
            </a:r>
          </a:p>
          <a:p>
            <a:r>
              <a:rPr lang="en-US" sz="2800" u="sng" dirty="0" smtClean="0"/>
              <a:t>Synergy</a:t>
            </a:r>
            <a:r>
              <a:rPr lang="en-US" sz="2800" dirty="0" smtClean="0"/>
              <a:t> – we work well with other disciplines: e.g., engineering, medicine</a:t>
            </a:r>
          </a:p>
          <a:p>
            <a:r>
              <a:rPr lang="en-US" sz="2800" u="sng" dirty="0" smtClean="0"/>
              <a:t>Versatility</a:t>
            </a:r>
            <a:r>
              <a:rPr lang="en-US" sz="2800" dirty="0" smtClean="0"/>
              <a:t> -- we don’t just do “research” – we plan, design, and manage.</a:t>
            </a:r>
          </a:p>
          <a:p>
            <a:r>
              <a:rPr lang="en-US" sz="2800" u="sng" dirty="0" smtClean="0"/>
              <a:t>Innovative</a:t>
            </a:r>
            <a:r>
              <a:rPr lang="en-US" sz="2800" dirty="0" smtClean="0"/>
              <a:t> -- we often find things that others miss.</a:t>
            </a:r>
          </a:p>
          <a:p>
            <a:r>
              <a:rPr lang="en-US" sz="2800" u="sng" dirty="0" smtClean="0"/>
              <a:t>Social</a:t>
            </a:r>
            <a:r>
              <a:rPr lang="en-US" sz="2800" dirty="0" smtClean="0"/>
              <a:t> -- we are very good at working with people. </a:t>
            </a:r>
          </a:p>
        </p:txBody>
      </p:sp>
    </p:spTree>
    <p:extLst>
      <p:ext uri="{BB962C8B-B14F-4D97-AF65-F5344CB8AC3E}">
        <p14:creationId xmlns:p14="http://schemas.microsoft.com/office/powerpoint/2010/main" val="200473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400" dirty="0" smtClean="0"/>
              <a:t>AAA Career Center: </a:t>
            </a:r>
            <a:r>
              <a:rPr lang="en-US" sz="2400" dirty="0" smtClean="0">
                <a:hlinkClick r:id="rId2"/>
              </a:rPr>
              <a:t>http://www.aaanet.org/profdev/</a:t>
            </a:r>
            <a:endParaRPr lang="en-US" sz="2400" dirty="0" smtClean="0"/>
          </a:p>
          <a:p>
            <a:r>
              <a:rPr lang="en-US" sz="2400" dirty="0"/>
              <a:t>a</a:t>
            </a:r>
            <a:r>
              <a:rPr lang="en-US" sz="2400" dirty="0" smtClean="0"/>
              <a:t>nd </a:t>
            </a:r>
            <a:r>
              <a:rPr lang="en-US" sz="2400" dirty="0" smtClean="0">
                <a:hlinkClick r:id="rId3"/>
              </a:rPr>
              <a:t>http://www.aaanet.org/resources/practitioners</a:t>
            </a:r>
            <a:endParaRPr lang="en-US" sz="2400" dirty="0" smtClean="0"/>
          </a:p>
          <a:p>
            <a:r>
              <a:rPr lang="en-US" sz="2400" dirty="0" err="1" smtClean="0"/>
              <a:t>CoPAPIA</a:t>
            </a:r>
            <a:r>
              <a:rPr lang="en-US" sz="2400" dirty="0" smtClean="0"/>
              <a:t> Report</a:t>
            </a:r>
          </a:p>
          <a:p>
            <a:r>
              <a:rPr lang="en-US" sz="2400" dirty="0" smtClean="0"/>
              <a:t>Nolan, </a:t>
            </a:r>
            <a:r>
              <a:rPr lang="en-US" sz="2400" u="sng" dirty="0" smtClean="0"/>
              <a:t>Anthropology in Practice</a:t>
            </a:r>
          </a:p>
          <a:p>
            <a:r>
              <a:rPr lang="en-US" sz="2400" dirty="0" smtClean="0"/>
              <a:t>Nolan (</a:t>
            </a:r>
            <a:r>
              <a:rPr lang="en-US" sz="2400" dirty="0" err="1" smtClean="0"/>
              <a:t>ed</a:t>
            </a:r>
            <a:r>
              <a:rPr lang="en-US" sz="2400" dirty="0" smtClean="0"/>
              <a:t>), </a:t>
            </a:r>
            <a:r>
              <a:rPr lang="en-US" sz="2400" u="sng" dirty="0" smtClean="0"/>
              <a:t>Handbook of Practicing Anthropology</a:t>
            </a:r>
          </a:p>
          <a:p>
            <a:r>
              <a:rPr lang="en-US" sz="2400" u="sng" dirty="0" err="1" smtClean="0"/>
              <a:t>Briller</a:t>
            </a:r>
            <a:endParaRPr lang="en-US" sz="2400" u="sng" dirty="0" smtClean="0"/>
          </a:p>
          <a:p>
            <a:r>
              <a:rPr lang="en-US" sz="2400" dirty="0" err="1" smtClean="0"/>
              <a:t>Kedia</a:t>
            </a:r>
            <a:r>
              <a:rPr lang="en-US" sz="2400" dirty="0" smtClean="0"/>
              <a:t>, </a:t>
            </a:r>
            <a:r>
              <a:rPr lang="en-US" sz="2400" u="sng" dirty="0" smtClean="0"/>
              <a:t>Domains of Practice</a:t>
            </a:r>
          </a:p>
          <a:p>
            <a:r>
              <a:rPr lang="en-US" sz="2400" dirty="0" err="1" smtClean="0"/>
              <a:t>etc</a:t>
            </a: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3497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Oval 2"/>
          <p:cNvSpPr>
            <a:spLocks noChangeArrowheads="1"/>
          </p:cNvSpPr>
          <p:nvPr/>
        </p:nvSpPr>
        <p:spPr bwMode="auto">
          <a:xfrm>
            <a:off x="1447800" y="3848100"/>
            <a:ext cx="31242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dist="127633" dir="5057364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title"/>
          </p:nvPr>
        </p:nvSpPr>
        <p:spPr>
          <a:xfrm>
            <a:off x="679450" y="304800"/>
            <a:ext cx="7772400" cy="1143000"/>
          </a:xfrm>
        </p:spPr>
        <p:txBody>
          <a:bodyPr/>
          <a:lstStyle/>
          <a:p>
            <a:r>
              <a:rPr lang="en-US" dirty="0" smtClean="0"/>
              <a:t>How Our Discipline is Structured</a:t>
            </a:r>
          </a:p>
        </p:txBody>
      </p:sp>
      <p:sp>
        <p:nvSpPr>
          <p:cNvPr id="210948" name="Oval 4"/>
          <p:cNvSpPr>
            <a:spLocks noChangeArrowheads="1"/>
          </p:cNvSpPr>
          <p:nvPr/>
        </p:nvSpPr>
        <p:spPr bwMode="auto">
          <a:xfrm>
            <a:off x="4572000" y="3848100"/>
            <a:ext cx="31242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dist="127633" dir="5057364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10949" name="Oval 5"/>
          <p:cNvSpPr>
            <a:spLocks noChangeArrowheads="1"/>
          </p:cNvSpPr>
          <p:nvPr/>
        </p:nvSpPr>
        <p:spPr bwMode="auto">
          <a:xfrm>
            <a:off x="2736850" y="4146550"/>
            <a:ext cx="1828800" cy="6096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dist="115003" dir="5019588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152" name="Oval 6"/>
          <p:cNvSpPr>
            <a:spLocks noChangeArrowheads="1"/>
          </p:cNvSpPr>
          <p:nvPr/>
        </p:nvSpPr>
        <p:spPr bwMode="auto">
          <a:xfrm>
            <a:off x="609600" y="3048000"/>
            <a:ext cx="7924800" cy="3124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Text Box 7"/>
          <p:cNvSpPr txBox="1">
            <a:spLocks noChangeArrowheads="1"/>
          </p:cNvSpPr>
          <p:nvPr/>
        </p:nvSpPr>
        <p:spPr bwMode="auto">
          <a:xfrm>
            <a:off x="1828800" y="5268913"/>
            <a:ext cx="2470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Inside the University</a:t>
            </a:r>
          </a:p>
        </p:txBody>
      </p:sp>
      <p:sp>
        <p:nvSpPr>
          <p:cNvPr id="6154" name="Text Box 8"/>
          <p:cNvSpPr txBox="1">
            <a:spLocks noChangeArrowheads="1"/>
          </p:cNvSpPr>
          <p:nvPr/>
        </p:nvSpPr>
        <p:spPr bwMode="auto">
          <a:xfrm>
            <a:off x="4708525" y="5268913"/>
            <a:ext cx="266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Outside the University</a:t>
            </a:r>
          </a:p>
        </p:txBody>
      </p:sp>
      <p:sp>
        <p:nvSpPr>
          <p:cNvPr id="6155" name="Text Box 9"/>
          <p:cNvSpPr txBox="1">
            <a:spLocks noChangeArrowheads="1"/>
          </p:cNvSpPr>
          <p:nvPr/>
        </p:nvSpPr>
        <p:spPr bwMode="auto">
          <a:xfrm>
            <a:off x="3251200" y="1674813"/>
            <a:ext cx="26400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chemeClr val="tx2"/>
                </a:solidFill>
              </a:rPr>
              <a:t>Applied </a:t>
            </a:r>
          </a:p>
          <a:p>
            <a:pPr algn="ctr"/>
            <a:r>
              <a:rPr lang="en-US" sz="2800">
                <a:solidFill>
                  <a:schemeClr val="tx2"/>
                </a:solidFill>
              </a:rPr>
              <a:t>Anthropologists</a:t>
            </a:r>
          </a:p>
        </p:txBody>
      </p:sp>
      <p:sp>
        <p:nvSpPr>
          <p:cNvPr id="6156" name="Text Box 10"/>
          <p:cNvSpPr txBox="1">
            <a:spLocks noChangeArrowheads="1"/>
          </p:cNvSpPr>
          <p:nvPr/>
        </p:nvSpPr>
        <p:spPr bwMode="auto">
          <a:xfrm>
            <a:off x="5937250" y="1979613"/>
            <a:ext cx="26400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chemeClr val="tx2"/>
                </a:solidFill>
              </a:rPr>
              <a:t>Practicing </a:t>
            </a:r>
          </a:p>
          <a:p>
            <a:pPr algn="ctr"/>
            <a:r>
              <a:rPr lang="en-US" sz="2800">
                <a:solidFill>
                  <a:schemeClr val="tx2"/>
                </a:solidFill>
              </a:rPr>
              <a:t>Anthropologists</a:t>
            </a:r>
          </a:p>
        </p:txBody>
      </p:sp>
      <p:sp>
        <p:nvSpPr>
          <p:cNvPr id="6157" name="Line 11"/>
          <p:cNvSpPr>
            <a:spLocks noChangeShapeType="1"/>
          </p:cNvSpPr>
          <p:nvPr/>
        </p:nvSpPr>
        <p:spPr bwMode="auto">
          <a:xfrm flipH="1">
            <a:off x="3810000" y="2819400"/>
            <a:ext cx="3810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8" name="Line 12"/>
          <p:cNvSpPr>
            <a:spLocks noChangeShapeType="1"/>
          </p:cNvSpPr>
          <p:nvPr/>
        </p:nvSpPr>
        <p:spPr bwMode="auto">
          <a:xfrm flipH="1">
            <a:off x="6248400" y="2971800"/>
            <a:ext cx="7620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9" name="Line 13"/>
          <p:cNvSpPr>
            <a:spLocks noChangeShapeType="1"/>
          </p:cNvSpPr>
          <p:nvPr/>
        </p:nvSpPr>
        <p:spPr bwMode="auto">
          <a:xfrm>
            <a:off x="4572000" y="3048000"/>
            <a:ext cx="0" cy="312420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0" name="Text Box 14"/>
          <p:cNvSpPr txBox="1">
            <a:spLocks noChangeArrowheads="1"/>
          </p:cNvSpPr>
          <p:nvPr/>
        </p:nvSpPr>
        <p:spPr bwMode="auto">
          <a:xfrm>
            <a:off x="146050" y="2132013"/>
            <a:ext cx="26400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chemeClr val="tx2"/>
                </a:solidFill>
              </a:rPr>
              <a:t>Academic </a:t>
            </a:r>
          </a:p>
          <a:p>
            <a:pPr algn="ctr"/>
            <a:r>
              <a:rPr lang="en-US" sz="2800">
                <a:solidFill>
                  <a:schemeClr val="tx2"/>
                </a:solidFill>
              </a:rPr>
              <a:t>Anthropologists</a:t>
            </a:r>
          </a:p>
        </p:txBody>
      </p:sp>
      <p:sp>
        <p:nvSpPr>
          <p:cNvPr id="6161" name="Line 15"/>
          <p:cNvSpPr>
            <a:spLocks noChangeShapeType="1"/>
          </p:cNvSpPr>
          <p:nvPr/>
        </p:nvSpPr>
        <p:spPr bwMode="auto">
          <a:xfrm>
            <a:off x="1524000" y="3200400"/>
            <a:ext cx="609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1" y="1610103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2"/>
                </a:solidFill>
              </a:rPr>
              <a:t>It isn’t just what you know, it’s </a:t>
            </a:r>
            <a:r>
              <a:rPr lang="en-US" sz="2800" u="sng" dirty="0" smtClean="0">
                <a:solidFill>
                  <a:schemeClr val="tx2"/>
                </a:solidFill>
              </a:rPr>
              <a:t>what you can do</a:t>
            </a:r>
            <a:r>
              <a:rPr lang="en-US" sz="2800" dirty="0" smtClean="0">
                <a:solidFill>
                  <a:schemeClr val="tx2"/>
                </a:solidFill>
              </a:rPr>
              <a:t> with what you know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2707773"/>
            <a:ext cx="7543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2"/>
                </a:solidFill>
              </a:rPr>
              <a:t>Commitment to, and acceptance of, social science as a mechanism for </a:t>
            </a:r>
            <a:r>
              <a:rPr lang="en-US" sz="2800" u="sng" dirty="0" smtClean="0">
                <a:solidFill>
                  <a:schemeClr val="tx2"/>
                </a:solidFill>
              </a:rPr>
              <a:t>change and </a:t>
            </a:r>
            <a:r>
              <a:rPr lang="en-US" sz="2800" u="sng" dirty="0">
                <a:solidFill>
                  <a:schemeClr val="tx2"/>
                </a:solidFill>
              </a:rPr>
              <a:t>i</a:t>
            </a:r>
            <a:r>
              <a:rPr lang="en-US" sz="2800" u="sng" dirty="0" smtClean="0">
                <a:solidFill>
                  <a:schemeClr val="tx2"/>
                </a:solidFill>
              </a:rPr>
              <a:t>mprovement</a:t>
            </a:r>
            <a:endParaRPr lang="en-US" sz="2800" u="sng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1" y="4236331"/>
            <a:ext cx="69813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2"/>
                </a:solidFill>
              </a:rPr>
              <a:t>Orientation toward </a:t>
            </a:r>
            <a:r>
              <a:rPr lang="en-US" sz="2800" u="sng" dirty="0" smtClean="0">
                <a:solidFill>
                  <a:schemeClr val="tx2"/>
                </a:solidFill>
              </a:rPr>
              <a:t>client</a:t>
            </a:r>
            <a:r>
              <a:rPr lang="en-US" sz="2800" dirty="0" smtClean="0">
                <a:solidFill>
                  <a:schemeClr val="tx2"/>
                </a:solidFill>
              </a:rPr>
              <a:t> problems and opportunities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5334000"/>
            <a:ext cx="7467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2"/>
                </a:solidFill>
              </a:rPr>
              <a:t>Willingness and ability to work with </a:t>
            </a:r>
            <a:r>
              <a:rPr lang="en-US" sz="2800" u="sng" dirty="0" smtClean="0">
                <a:solidFill>
                  <a:schemeClr val="tx2"/>
                </a:solidFill>
              </a:rPr>
              <a:t>diverse others </a:t>
            </a:r>
            <a:r>
              <a:rPr lang="en-US" sz="2800" dirty="0" smtClean="0">
                <a:solidFill>
                  <a:schemeClr val="tx2"/>
                </a:solidFill>
              </a:rPr>
              <a:t>toward solutions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75771"/>
            <a:ext cx="822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cap="small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Practitioners Think a Little Differently from Academics</a:t>
            </a:r>
            <a:endParaRPr lang="en-US" sz="4000" cap="small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37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 smtClean="0"/>
              <a:t>How Practice is Structured</a:t>
            </a:r>
          </a:p>
        </p:txBody>
      </p:sp>
      <p:sp>
        <p:nvSpPr>
          <p:cNvPr id="10245" name="Rectangle 3"/>
          <p:cNvSpPr>
            <a:spLocks noChangeArrowheads="1"/>
          </p:cNvSpPr>
          <p:nvPr/>
        </p:nvSpPr>
        <p:spPr bwMode="auto">
          <a:xfrm>
            <a:off x="2151063" y="3232150"/>
            <a:ext cx="1379537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6" name="Rectangle 4"/>
          <p:cNvSpPr>
            <a:spLocks noChangeArrowheads="1"/>
          </p:cNvSpPr>
          <p:nvPr/>
        </p:nvSpPr>
        <p:spPr bwMode="auto">
          <a:xfrm>
            <a:off x="852630" y="2617220"/>
            <a:ext cx="2596865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3200" dirty="0">
                <a:solidFill>
                  <a:schemeClr val="tx2"/>
                </a:solidFill>
              </a:rPr>
              <a:t>Main Practice </a:t>
            </a:r>
          </a:p>
          <a:p>
            <a:pPr algn="ctr"/>
            <a:r>
              <a:rPr lang="en-US" sz="3200" dirty="0" smtClean="0">
                <a:solidFill>
                  <a:schemeClr val="tx2"/>
                </a:solidFill>
              </a:rPr>
              <a:t>Options</a:t>
            </a:r>
          </a:p>
          <a:p>
            <a:pPr algn="ctr"/>
            <a:r>
              <a:rPr lang="en-US" sz="3200" dirty="0">
                <a:solidFill>
                  <a:schemeClr val="tx2"/>
                </a:solidFill>
              </a:rPr>
              <a:t>o</a:t>
            </a:r>
            <a:r>
              <a:rPr lang="en-US" sz="3200" dirty="0" smtClean="0">
                <a:solidFill>
                  <a:schemeClr val="tx2"/>
                </a:solidFill>
              </a:rPr>
              <a:t>r</a:t>
            </a:r>
          </a:p>
          <a:p>
            <a:pPr algn="ctr"/>
            <a:r>
              <a:rPr lang="en-US" sz="3200" dirty="0" smtClean="0">
                <a:solidFill>
                  <a:schemeClr val="tx2"/>
                </a:solidFill>
              </a:rPr>
              <a:t>Bases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10247" name="Rectangle 5"/>
          <p:cNvSpPr>
            <a:spLocks noChangeArrowheads="1"/>
          </p:cNvSpPr>
          <p:nvPr/>
        </p:nvSpPr>
        <p:spPr bwMode="auto">
          <a:xfrm>
            <a:off x="4724400" y="1792288"/>
            <a:ext cx="17049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800">
                <a:solidFill>
                  <a:schemeClr val="tx2"/>
                </a:solidFill>
              </a:rPr>
              <a:t>Freelancer</a:t>
            </a:r>
          </a:p>
        </p:txBody>
      </p:sp>
      <p:sp>
        <p:nvSpPr>
          <p:cNvPr id="10248" name="Rectangle 6"/>
          <p:cNvSpPr>
            <a:spLocks noChangeArrowheads="1"/>
          </p:cNvSpPr>
          <p:nvPr/>
        </p:nvSpPr>
        <p:spPr bwMode="auto">
          <a:xfrm>
            <a:off x="4724400" y="2414588"/>
            <a:ext cx="23955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800">
                <a:solidFill>
                  <a:schemeClr val="tx2"/>
                </a:solidFill>
              </a:rPr>
              <a:t>Business Head</a:t>
            </a:r>
          </a:p>
        </p:txBody>
      </p:sp>
      <p:sp>
        <p:nvSpPr>
          <p:cNvPr id="10249" name="Rectangle 7"/>
          <p:cNvSpPr>
            <a:spLocks noChangeArrowheads="1"/>
          </p:cNvSpPr>
          <p:nvPr/>
        </p:nvSpPr>
        <p:spPr bwMode="auto">
          <a:xfrm>
            <a:off x="4724400" y="3038475"/>
            <a:ext cx="38417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800">
                <a:solidFill>
                  <a:schemeClr val="tx2"/>
                </a:solidFill>
              </a:rPr>
              <a:t>Private-sector employee</a:t>
            </a:r>
          </a:p>
        </p:txBody>
      </p:sp>
      <p:sp>
        <p:nvSpPr>
          <p:cNvPr id="10250" name="Rectangle 8"/>
          <p:cNvSpPr>
            <a:spLocks noChangeArrowheads="1"/>
          </p:cNvSpPr>
          <p:nvPr/>
        </p:nvSpPr>
        <p:spPr bwMode="auto">
          <a:xfrm>
            <a:off x="4724400" y="3662363"/>
            <a:ext cx="37036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Public-sector employee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0251" name="Rectangle 10"/>
          <p:cNvSpPr>
            <a:spLocks noChangeArrowheads="1"/>
          </p:cNvSpPr>
          <p:nvPr/>
        </p:nvSpPr>
        <p:spPr bwMode="auto">
          <a:xfrm>
            <a:off x="4646613" y="4211638"/>
            <a:ext cx="1123950" cy="330200"/>
          </a:xfrm>
          <a:prstGeom prst="rect">
            <a:avLst/>
          </a:prstGeom>
          <a:noFill/>
          <a:ln w="7938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Rectangle 11"/>
          <p:cNvSpPr>
            <a:spLocks noChangeArrowheads="1"/>
          </p:cNvSpPr>
          <p:nvPr/>
        </p:nvSpPr>
        <p:spPr bwMode="auto">
          <a:xfrm>
            <a:off x="4724400" y="4908550"/>
            <a:ext cx="32099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800">
                <a:solidFill>
                  <a:schemeClr val="tx2"/>
                </a:solidFill>
              </a:rPr>
              <a:t>Non-profit employee</a:t>
            </a:r>
            <a:endParaRPr lang="en-US" sz="2000">
              <a:solidFill>
                <a:schemeClr val="tx2"/>
              </a:solidFill>
            </a:endParaRPr>
          </a:p>
        </p:txBody>
      </p:sp>
      <p:sp>
        <p:nvSpPr>
          <p:cNvPr id="10253" name="Rectangle 12"/>
          <p:cNvSpPr>
            <a:spLocks noChangeArrowheads="1"/>
          </p:cNvSpPr>
          <p:nvPr/>
        </p:nvSpPr>
        <p:spPr bwMode="auto">
          <a:xfrm>
            <a:off x="4646613" y="4835525"/>
            <a:ext cx="2019300" cy="328613"/>
          </a:xfrm>
          <a:prstGeom prst="rect">
            <a:avLst/>
          </a:prstGeom>
          <a:noFill/>
          <a:ln w="7938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4" name="Rectangle 13"/>
          <p:cNvSpPr>
            <a:spLocks noChangeArrowheads="1"/>
          </p:cNvSpPr>
          <p:nvPr/>
        </p:nvSpPr>
        <p:spPr bwMode="auto">
          <a:xfrm>
            <a:off x="4724400" y="4267200"/>
            <a:ext cx="32464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800">
                <a:solidFill>
                  <a:schemeClr val="tx2"/>
                </a:solidFill>
              </a:rPr>
              <a:t>University Employee</a:t>
            </a:r>
          </a:p>
        </p:txBody>
      </p:sp>
      <p:sp>
        <p:nvSpPr>
          <p:cNvPr id="10255" name="Rectangle 14"/>
          <p:cNvSpPr>
            <a:spLocks noChangeArrowheads="1"/>
          </p:cNvSpPr>
          <p:nvPr/>
        </p:nvSpPr>
        <p:spPr bwMode="auto">
          <a:xfrm>
            <a:off x="4646613" y="5457825"/>
            <a:ext cx="1995487" cy="330200"/>
          </a:xfrm>
          <a:prstGeom prst="rect">
            <a:avLst/>
          </a:prstGeom>
          <a:noFill/>
          <a:ln w="7938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6" name="Line 15"/>
          <p:cNvSpPr>
            <a:spLocks noChangeShapeType="1"/>
          </p:cNvSpPr>
          <p:nvPr/>
        </p:nvSpPr>
        <p:spPr bwMode="auto">
          <a:xfrm>
            <a:off x="4156075" y="1949450"/>
            <a:ext cx="1588" cy="3232150"/>
          </a:xfrm>
          <a:prstGeom prst="line">
            <a:avLst/>
          </a:prstGeom>
          <a:noFill/>
          <a:ln w="7938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7" name="Line 16"/>
          <p:cNvSpPr>
            <a:spLocks noChangeShapeType="1"/>
          </p:cNvSpPr>
          <p:nvPr/>
        </p:nvSpPr>
        <p:spPr bwMode="auto">
          <a:xfrm>
            <a:off x="4156075" y="1949450"/>
            <a:ext cx="306388" cy="1588"/>
          </a:xfrm>
          <a:prstGeom prst="line">
            <a:avLst/>
          </a:prstGeom>
          <a:noFill/>
          <a:ln w="7938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8" name="Line 17"/>
          <p:cNvSpPr>
            <a:spLocks noChangeShapeType="1"/>
          </p:cNvSpPr>
          <p:nvPr/>
        </p:nvSpPr>
        <p:spPr bwMode="auto">
          <a:xfrm>
            <a:off x="4156075" y="2667000"/>
            <a:ext cx="306388" cy="1588"/>
          </a:xfrm>
          <a:prstGeom prst="line">
            <a:avLst/>
          </a:prstGeom>
          <a:noFill/>
          <a:ln w="7938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9" name="Line 18"/>
          <p:cNvSpPr>
            <a:spLocks noChangeShapeType="1"/>
          </p:cNvSpPr>
          <p:nvPr/>
        </p:nvSpPr>
        <p:spPr bwMode="auto">
          <a:xfrm>
            <a:off x="4165600" y="3275013"/>
            <a:ext cx="306388" cy="1587"/>
          </a:xfrm>
          <a:prstGeom prst="line">
            <a:avLst/>
          </a:prstGeom>
          <a:noFill/>
          <a:ln w="7938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0" name="Line 19"/>
          <p:cNvSpPr>
            <a:spLocks noChangeShapeType="1"/>
          </p:cNvSpPr>
          <p:nvPr/>
        </p:nvSpPr>
        <p:spPr bwMode="auto">
          <a:xfrm>
            <a:off x="4160838" y="3887788"/>
            <a:ext cx="306387" cy="1587"/>
          </a:xfrm>
          <a:prstGeom prst="line">
            <a:avLst/>
          </a:prstGeom>
          <a:noFill/>
          <a:ln w="7938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>
            <a:off x="4160838" y="5172075"/>
            <a:ext cx="306387" cy="1588"/>
          </a:xfrm>
          <a:prstGeom prst="line">
            <a:avLst/>
          </a:prstGeom>
          <a:noFill/>
          <a:ln w="7938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>
            <a:off x="4157663" y="4554538"/>
            <a:ext cx="306387" cy="1587"/>
          </a:xfrm>
          <a:prstGeom prst="line">
            <a:avLst/>
          </a:prstGeom>
          <a:noFill/>
          <a:ln w="7938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3" name="Line 23"/>
          <p:cNvSpPr>
            <a:spLocks noChangeShapeType="1"/>
          </p:cNvSpPr>
          <p:nvPr/>
        </p:nvSpPr>
        <p:spPr bwMode="auto">
          <a:xfrm flipH="1">
            <a:off x="3590925" y="3581400"/>
            <a:ext cx="550863" cy="1588"/>
          </a:xfrm>
          <a:prstGeom prst="line">
            <a:avLst/>
          </a:prstGeom>
          <a:noFill/>
          <a:ln w="7938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>
            <a:normAutofit/>
          </a:bodyPr>
          <a:lstStyle/>
          <a:p>
            <a:r>
              <a:rPr lang="en-US" cap="small" dirty="0" smtClean="0"/>
              <a:t>Key Characteristics of Practice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524000"/>
            <a:ext cx="4191000" cy="4114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3000" dirty="0"/>
              <a:t>Orientation to change and improvement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3000" dirty="0"/>
              <a:t>Primarily client-focused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3000" dirty="0" smtClean="0"/>
              <a:t>Collaboration with others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3000" dirty="0" smtClean="0"/>
              <a:t>New learning/new specializations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3000" dirty="0"/>
              <a:t>More than just research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30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191000" cy="41148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000" dirty="0"/>
              <a:t>Work inside organizations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000" dirty="0"/>
              <a:t>Work as a series of projects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000" dirty="0"/>
              <a:t>Significant problems, real consequences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000" dirty="0"/>
              <a:t>Responsibility for results</a:t>
            </a:r>
          </a:p>
        </p:txBody>
      </p:sp>
    </p:spTree>
    <p:extLst>
      <p:ext uri="{BB962C8B-B14F-4D97-AF65-F5344CB8AC3E}">
        <p14:creationId xmlns:p14="http://schemas.microsoft.com/office/powerpoint/2010/main" val="354991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Results Means “Getting Things Done”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114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000" dirty="0" smtClean="0">
                <a:solidFill>
                  <a:schemeClr val="tx2"/>
                </a:solidFill>
              </a:rPr>
              <a:t>Solving problems</a:t>
            </a:r>
          </a:p>
          <a:p>
            <a:pPr>
              <a:spcBef>
                <a:spcPct val="50000"/>
              </a:spcBef>
            </a:pPr>
            <a:r>
              <a:rPr lang="en-US" sz="3000" dirty="0" smtClean="0">
                <a:solidFill>
                  <a:schemeClr val="tx2"/>
                </a:solidFill>
              </a:rPr>
              <a:t>Producing results</a:t>
            </a:r>
          </a:p>
          <a:p>
            <a:pPr>
              <a:spcBef>
                <a:spcPct val="50000"/>
              </a:spcBef>
            </a:pPr>
            <a:r>
              <a:rPr lang="en-US" sz="3000" dirty="0" smtClean="0">
                <a:solidFill>
                  <a:schemeClr val="tx2"/>
                </a:solidFill>
              </a:rPr>
              <a:t>Getting along with people</a:t>
            </a:r>
          </a:p>
          <a:p>
            <a:pPr>
              <a:spcBef>
                <a:spcPct val="50000"/>
              </a:spcBef>
            </a:pPr>
            <a:r>
              <a:rPr lang="en-US" sz="3000" dirty="0" smtClean="0">
                <a:solidFill>
                  <a:schemeClr val="tx2"/>
                </a:solidFill>
              </a:rPr>
              <a:t>Helping them to get along with each other</a:t>
            </a:r>
          </a:p>
          <a:p>
            <a:pPr>
              <a:spcBef>
                <a:spcPct val="50000"/>
              </a:spcBef>
            </a:pPr>
            <a:r>
              <a:rPr lang="en-US" sz="3000" dirty="0" smtClean="0">
                <a:solidFill>
                  <a:schemeClr val="tx2"/>
                </a:solidFill>
              </a:rPr>
              <a:t>Generating and using resources efficiently</a:t>
            </a:r>
          </a:p>
          <a:p>
            <a:pPr>
              <a:spcBef>
                <a:spcPct val="50000"/>
              </a:spcBef>
            </a:pPr>
            <a:r>
              <a:rPr lang="en-US" sz="3000" dirty="0" smtClean="0">
                <a:solidFill>
                  <a:schemeClr val="tx2"/>
                </a:solidFill>
              </a:rPr>
              <a:t>Finding new and better ways to do things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Three Simple Steps To Getting Hired</a:t>
            </a:r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762000" y="2103438"/>
            <a:ext cx="28940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2"/>
                </a:solidFill>
              </a:rPr>
              <a:t>1. Get on the List</a:t>
            </a:r>
          </a:p>
        </p:txBody>
      </p:sp>
      <p:sp>
        <p:nvSpPr>
          <p:cNvPr id="32774" name="Text Box 4"/>
          <p:cNvSpPr txBox="1">
            <a:spLocks noChangeArrowheads="1"/>
          </p:cNvSpPr>
          <p:nvPr/>
        </p:nvSpPr>
        <p:spPr bwMode="auto">
          <a:xfrm>
            <a:off x="762000" y="3856038"/>
            <a:ext cx="3032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2"/>
                </a:solidFill>
              </a:rPr>
              <a:t>2. Stay on the List</a:t>
            </a:r>
          </a:p>
        </p:txBody>
      </p:sp>
      <p:sp>
        <p:nvSpPr>
          <p:cNvPr id="32775" name="Text Box 5"/>
          <p:cNvSpPr txBox="1">
            <a:spLocks noChangeArrowheads="1"/>
          </p:cNvSpPr>
          <p:nvPr/>
        </p:nvSpPr>
        <p:spPr bwMode="auto">
          <a:xfrm>
            <a:off x="762000" y="5456238"/>
            <a:ext cx="2479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2"/>
                </a:solidFill>
              </a:rPr>
              <a:t>3. Get Chosen</a:t>
            </a:r>
          </a:p>
        </p:txBody>
      </p:sp>
      <p:sp>
        <p:nvSpPr>
          <p:cNvPr id="227334" name="Rectangle 6"/>
          <p:cNvSpPr>
            <a:spLocks noChangeArrowheads="1"/>
          </p:cNvSpPr>
          <p:nvPr/>
        </p:nvSpPr>
        <p:spPr bwMode="auto">
          <a:xfrm>
            <a:off x="4881563" y="1600200"/>
            <a:ext cx="2738437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27335" name="Rectangle 7"/>
          <p:cNvSpPr>
            <a:spLocks noChangeArrowheads="1"/>
          </p:cNvSpPr>
          <p:nvPr/>
        </p:nvSpPr>
        <p:spPr bwMode="auto">
          <a:xfrm>
            <a:off x="4881563" y="3276600"/>
            <a:ext cx="3500437" cy="167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27336" name="Rectangle 8"/>
          <p:cNvSpPr>
            <a:spLocks noChangeArrowheads="1"/>
          </p:cNvSpPr>
          <p:nvPr/>
        </p:nvSpPr>
        <p:spPr bwMode="auto">
          <a:xfrm>
            <a:off x="4881563" y="5334000"/>
            <a:ext cx="2052637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779" name="Text Box 9"/>
          <p:cNvSpPr txBox="1">
            <a:spLocks noChangeArrowheads="1"/>
          </p:cNvSpPr>
          <p:nvPr/>
        </p:nvSpPr>
        <p:spPr bwMode="auto">
          <a:xfrm>
            <a:off x="4967288" y="1639888"/>
            <a:ext cx="2595562" cy="11874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400">
                <a:solidFill>
                  <a:schemeClr val="bg2"/>
                </a:solidFill>
              </a:rPr>
              <a:t>Visioning</a:t>
            </a:r>
          </a:p>
          <a:p>
            <a:pPr>
              <a:buFontTx/>
              <a:buChar char="•"/>
            </a:pPr>
            <a:r>
              <a:rPr lang="en-US" sz="2400">
                <a:solidFill>
                  <a:schemeClr val="bg2"/>
                </a:solidFill>
              </a:rPr>
              <a:t>Networking</a:t>
            </a:r>
          </a:p>
          <a:p>
            <a:pPr>
              <a:buFontTx/>
              <a:buChar char="•"/>
            </a:pPr>
            <a:r>
              <a:rPr lang="en-US" sz="2400">
                <a:solidFill>
                  <a:schemeClr val="bg2"/>
                </a:solidFill>
              </a:rPr>
              <a:t>Info. Interviewing</a:t>
            </a:r>
          </a:p>
        </p:txBody>
      </p:sp>
      <p:sp>
        <p:nvSpPr>
          <p:cNvPr id="32780" name="Text Box 10"/>
          <p:cNvSpPr txBox="1">
            <a:spLocks noChangeArrowheads="1"/>
          </p:cNvSpPr>
          <p:nvPr/>
        </p:nvSpPr>
        <p:spPr bwMode="auto">
          <a:xfrm>
            <a:off x="4953000" y="3351213"/>
            <a:ext cx="3375025" cy="15525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400">
                <a:solidFill>
                  <a:schemeClr val="bg2"/>
                </a:solidFill>
              </a:rPr>
              <a:t>SWOT Analysis</a:t>
            </a:r>
          </a:p>
          <a:p>
            <a:pPr>
              <a:buFontTx/>
              <a:buChar char="•"/>
            </a:pPr>
            <a:r>
              <a:rPr lang="en-US" sz="2400">
                <a:solidFill>
                  <a:schemeClr val="bg2"/>
                </a:solidFill>
              </a:rPr>
              <a:t>Portfolio Prep.</a:t>
            </a:r>
          </a:p>
          <a:p>
            <a:pPr>
              <a:buFontTx/>
              <a:buChar char="•"/>
            </a:pPr>
            <a:r>
              <a:rPr lang="en-US" sz="2400">
                <a:solidFill>
                  <a:schemeClr val="bg2"/>
                </a:solidFill>
              </a:rPr>
              <a:t>More Networking</a:t>
            </a:r>
          </a:p>
          <a:p>
            <a:pPr>
              <a:buFontTx/>
              <a:buChar char="•"/>
            </a:pPr>
            <a:r>
              <a:rPr lang="en-US" sz="2400">
                <a:solidFill>
                  <a:schemeClr val="bg2"/>
                </a:solidFill>
              </a:rPr>
              <a:t>More Info. Interviewing</a:t>
            </a:r>
          </a:p>
        </p:txBody>
      </p:sp>
      <p:sp>
        <p:nvSpPr>
          <p:cNvPr id="32781" name="Text Box 11"/>
          <p:cNvSpPr txBox="1">
            <a:spLocks noChangeArrowheads="1"/>
          </p:cNvSpPr>
          <p:nvPr/>
        </p:nvSpPr>
        <p:spPr bwMode="auto">
          <a:xfrm>
            <a:off x="4953000" y="5332413"/>
            <a:ext cx="19192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400">
                <a:solidFill>
                  <a:schemeClr val="bg2"/>
                </a:solidFill>
              </a:rPr>
              <a:t>Interviewing</a:t>
            </a:r>
          </a:p>
          <a:p>
            <a:pPr>
              <a:buFontTx/>
              <a:buChar char="•"/>
            </a:pPr>
            <a:r>
              <a:rPr lang="en-US" sz="2400">
                <a:solidFill>
                  <a:schemeClr val="bg2"/>
                </a:solidFill>
              </a:rPr>
              <a:t>Negotiating</a:t>
            </a:r>
          </a:p>
        </p:txBody>
      </p:sp>
      <p:sp>
        <p:nvSpPr>
          <p:cNvPr id="32782" name="AutoShape 12"/>
          <p:cNvSpPr>
            <a:spLocks noChangeArrowheads="1"/>
          </p:cNvSpPr>
          <p:nvPr/>
        </p:nvSpPr>
        <p:spPr bwMode="auto">
          <a:xfrm>
            <a:off x="3962400" y="2133600"/>
            <a:ext cx="4572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AutoShape 13"/>
          <p:cNvSpPr>
            <a:spLocks noChangeArrowheads="1"/>
          </p:cNvSpPr>
          <p:nvPr/>
        </p:nvSpPr>
        <p:spPr bwMode="auto">
          <a:xfrm>
            <a:off x="3962400" y="3886200"/>
            <a:ext cx="4572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AutoShape 14"/>
          <p:cNvSpPr>
            <a:spLocks noChangeArrowheads="1"/>
          </p:cNvSpPr>
          <p:nvPr/>
        </p:nvSpPr>
        <p:spPr bwMode="auto">
          <a:xfrm>
            <a:off x="3962400" y="5486400"/>
            <a:ext cx="4572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ChangeArrowheads="1"/>
          </p:cNvSpPr>
          <p:nvPr/>
        </p:nvSpPr>
        <p:spPr bwMode="auto">
          <a:xfrm>
            <a:off x="2286000" y="1714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798" name="Rectangle 4"/>
          <p:cNvSpPr>
            <a:spLocks noChangeArrowheads="1"/>
          </p:cNvSpPr>
          <p:nvPr/>
        </p:nvSpPr>
        <p:spPr bwMode="auto">
          <a:xfrm>
            <a:off x="5624626" y="1909763"/>
            <a:ext cx="9585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Sector</a:t>
            </a:r>
          </a:p>
        </p:txBody>
      </p:sp>
      <p:sp>
        <p:nvSpPr>
          <p:cNvPr id="33800" name="Rectangle 6"/>
          <p:cNvSpPr>
            <a:spLocks noChangeArrowheads="1"/>
          </p:cNvSpPr>
          <p:nvPr/>
        </p:nvSpPr>
        <p:spPr bwMode="auto">
          <a:xfrm>
            <a:off x="5624626" y="3176587"/>
            <a:ext cx="10419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Setting</a:t>
            </a:r>
          </a:p>
        </p:txBody>
      </p:sp>
      <p:sp>
        <p:nvSpPr>
          <p:cNvPr id="33802" name="Rectangle 8"/>
          <p:cNvSpPr>
            <a:spLocks noChangeArrowheads="1"/>
          </p:cNvSpPr>
          <p:nvPr/>
        </p:nvSpPr>
        <p:spPr bwMode="auto">
          <a:xfrm>
            <a:off x="5624626" y="4373563"/>
            <a:ext cx="12968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Function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33803" name="Rectangle 9"/>
          <p:cNvSpPr>
            <a:spLocks noChangeArrowheads="1"/>
          </p:cNvSpPr>
          <p:nvPr/>
        </p:nvSpPr>
        <p:spPr bwMode="auto">
          <a:xfrm>
            <a:off x="4692650" y="4845050"/>
            <a:ext cx="633413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4" name="Rectangle 10"/>
          <p:cNvSpPr>
            <a:spLocks noChangeArrowheads="1"/>
          </p:cNvSpPr>
          <p:nvPr/>
        </p:nvSpPr>
        <p:spPr bwMode="auto">
          <a:xfrm>
            <a:off x="5624626" y="5672497"/>
            <a:ext cx="73738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Base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33805" name="Rectangle 11"/>
          <p:cNvSpPr>
            <a:spLocks noChangeArrowheads="1"/>
          </p:cNvSpPr>
          <p:nvPr/>
        </p:nvSpPr>
        <p:spPr bwMode="auto">
          <a:xfrm>
            <a:off x="4692650" y="3870325"/>
            <a:ext cx="808038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11" name="Rectangle 17"/>
          <p:cNvSpPr>
            <a:spLocks noChangeArrowheads="1"/>
          </p:cNvSpPr>
          <p:nvPr/>
        </p:nvSpPr>
        <p:spPr bwMode="auto">
          <a:xfrm>
            <a:off x="1657350" y="1819275"/>
            <a:ext cx="1119188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13" name="Rectangle 19"/>
          <p:cNvSpPr>
            <a:spLocks noChangeArrowheads="1"/>
          </p:cNvSpPr>
          <p:nvPr/>
        </p:nvSpPr>
        <p:spPr bwMode="auto">
          <a:xfrm>
            <a:off x="1657350" y="3159125"/>
            <a:ext cx="1273175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15" name="Rectangle 21"/>
          <p:cNvSpPr>
            <a:spLocks noChangeArrowheads="1"/>
          </p:cNvSpPr>
          <p:nvPr/>
        </p:nvSpPr>
        <p:spPr bwMode="auto">
          <a:xfrm>
            <a:off x="1657350" y="4614863"/>
            <a:ext cx="993775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17" name="Rectangle 23"/>
          <p:cNvSpPr>
            <a:spLocks noChangeArrowheads="1"/>
          </p:cNvSpPr>
          <p:nvPr/>
        </p:nvSpPr>
        <p:spPr bwMode="auto">
          <a:xfrm>
            <a:off x="1254125" y="3451225"/>
            <a:ext cx="18669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18" name="Rectangle 24"/>
          <p:cNvSpPr>
            <a:spLocks noChangeArrowheads="1"/>
          </p:cNvSpPr>
          <p:nvPr/>
        </p:nvSpPr>
        <p:spPr bwMode="auto">
          <a:xfrm>
            <a:off x="3679825" y="3625850"/>
            <a:ext cx="242888" cy="22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29" name="Freeform 41"/>
          <p:cNvSpPr>
            <a:spLocks/>
          </p:cNvSpPr>
          <p:nvPr/>
        </p:nvSpPr>
        <p:spPr bwMode="auto">
          <a:xfrm>
            <a:off x="4664698" y="3451225"/>
            <a:ext cx="524669" cy="609968"/>
          </a:xfrm>
          <a:custGeom>
            <a:avLst/>
            <a:gdLst>
              <a:gd name="T0" fmla="*/ 2147483647 w 164"/>
              <a:gd name="T1" fmla="*/ 0 h 189"/>
              <a:gd name="T2" fmla="*/ 2147483647 w 164"/>
              <a:gd name="T3" fmla="*/ 2147483647 h 189"/>
              <a:gd name="T4" fmla="*/ 0 w 164"/>
              <a:gd name="T5" fmla="*/ 2147483647 h 189"/>
              <a:gd name="T6" fmla="*/ 0 w 164"/>
              <a:gd name="T7" fmla="*/ 2147483647 h 189"/>
              <a:gd name="T8" fmla="*/ 2147483647 w 164"/>
              <a:gd name="T9" fmla="*/ 2147483647 h 189"/>
              <a:gd name="T10" fmla="*/ 2147483647 w 164"/>
              <a:gd name="T11" fmla="*/ 2147483647 h 189"/>
              <a:gd name="T12" fmla="*/ 2147483647 w 164"/>
              <a:gd name="T13" fmla="*/ 2147483647 h 189"/>
              <a:gd name="T14" fmla="*/ 2147483647 w 164"/>
              <a:gd name="T15" fmla="*/ 0 h 18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4"/>
              <a:gd name="T25" fmla="*/ 0 h 189"/>
              <a:gd name="T26" fmla="*/ 164 w 164"/>
              <a:gd name="T27" fmla="*/ 189 h 18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4" h="189">
                <a:moveTo>
                  <a:pt x="123" y="0"/>
                </a:moveTo>
                <a:lnTo>
                  <a:pt x="123" y="47"/>
                </a:lnTo>
                <a:lnTo>
                  <a:pt x="0" y="47"/>
                </a:lnTo>
                <a:lnTo>
                  <a:pt x="0" y="142"/>
                </a:lnTo>
                <a:lnTo>
                  <a:pt x="123" y="142"/>
                </a:lnTo>
                <a:lnTo>
                  <a:pt x="123" y="189"/>
                </a:lnTo>
                <a:lnTo>
                  <a:pt x="164" y="95"/>
                </a:lnTo>
                <a:lnTo>
                  <a:pt x="123" y="0"/>
                </a:lnTo>
                <a:close/>
              </a:path>
            </a:pathLst>
          </a:custGeom>
          <a:solidFill>
            <a:srgbClr val="00CC99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30" name="Rectangle 42"/>
          <p:cNvSpPr>
            <a:spLocks noGrp="1" noChangeArrowheads="1"/>
          </p:cNvSpPr>
          <p:nvPr>
            <p:ph type="title"/>
          </p:nvPr>
        </p:nvSpPr>
        <p:spPr>
          <a:xfrm>
            <a:off x="685800" y="205797"/>
            <a:ext cx="7772400" cy="1143000"/>
          </a:xfrm>
        </p:spPr>
        <p:txBody>
          <a:bodyPr/>
          <a:lstStyle/>
          <a:p>
            <a:r>
              <a:rPr lang="en-US" dirty="0" smtClean="0"/>
              <a:t>Starting Points: Your Career Vision</a:t>
            </a:r>
          </a:p>
        </p:txBody>
      </p:sp>
      <p:sp>
        <p:nvSpPr>
          <p:cNvPr id="33831" name="Text Box 43"/>
          <p:cNvSpPr txBox="1">
            <a:spLocks noChangeArrowheads="1"/>
          </p:cNvSpPr>
          <p:nvPr/>
        </p:nvSpPr>
        <p:spPr bwMode="auto">
          <a:xfrm>
            <a:off x="7155404" y="1695876"/>
            <a:ext cx="175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What general area </a:t>
            </a:r>
            <a:r>
              <a:rPr lang="en-US" sz="1600" dirty="0" smtClean="0">
                <a:solidFill>
                  <a:schemeClr val="tx2"/>
                </a:solidFill>
              </a:rPr>
              <a:t>do you want to work in?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33832" name="Text Box 44"/>
          <p:cNvSpPr txBox="1">
            <a:spLocks noChangeArrowheads="1"/>
          </p:cNvSpPr>
          <p:nvPr/>
        </p:nvSpPr>
        <p:spPr bwMode="auto">
          <a:xfrm>
            <a:off x="7155404" y="2979092"/>
            <a:ext cx="17984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Where </a:t>
            </a:r>
            <a:r>
              <a:rPr lang="en-US" sz="1600" dirty="0" smtClean="0">
                <a:solidFill>
                  <a:schemeClr val="tx2"/>
                </a:solidFill>
              </a:rPr>
              <a:t>do you want to be located?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33833" name="Text Box 45"/>
          <p:cNvSpPr txBox="1">
            <a:spLocks noChangeArrowheads="1"/>
          </p:cNvSpPr>
          <p:nvPr/>
        </p:nvSpPr>
        <p:spPr bwMode="auto">
          <a:xfrm>
            <a:off x="7155404" y="4262308"/>
            <a:ext cx="1752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What </a:t>
            </a:r>
            <a:r>
              <a:rPr lang="en-US" sz="1600" dirty="0" smtClean="0">
                <a:solidFill>
                  <a:schemeClr val="tx2"/>
                </a:solidFill>
              </a:rPr>
              <a:t>do you see yourself doing?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33835" name="Text Box 47"/>
          <p:cNvSpPr txBox="1">
            <a:spLocks noChangeArrowheads="1"/>
          </p:cNvSpPr>
          <p:nvPr/>
        </p:nvSpPr>
        <p:spPr bwMode="auto">
          <a:xfrm>
            <a:off x="7155404" y="5330081"/>
            <a:ext cx="189020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Who are you working for? What type of organization is it?</a:t>
            </a:r>
            <a:endParaRPr lang="en-US" sz="1600" dirty="0">
              <a:solidFill>
                <a:schemeClr val="tx2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76934" y="1326544"/>
            <a:ext cx="3001688" cy="1717745"/>
            <a:chOff x="112987" y="1751994"/>
            <a:chExt cx="3001688" cy="1717745"/>
          </a:xfrm>
        </p:grpSpPr>
        <p:sp>
          <p:nvSpPr>
            <p:cNvPr id="33812" name="Rectangle 18"/>
            <p:cNvSpPr>
              <a:spLocks noChangeArrowheads="1"/>
            </p:cNvSpPr>
            <p:nvPr/>
          </p:nvSpPr>
          <p:spPr bwMode="auto">
            <a:xfrm>
              <a:off x="112987" y="1751994"/>
              <a:ext cx="173791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400" b="1" u="sng" dirty="0">
                  <a:solidFill>
                    <a:schemeClr val="tx2"/>
                  </a:solidFill>
                </a:rPr>
                <a:t>Your Values</a:t>
              </a:r>
            </a:p>
          </p:txBody>
        </p:sp>
        <p:sp>
          <p:nvSpPr>
            <p:cNvPr id="33837" name="Text Box 49"/>
            <p:cNvSpPr txBox="1">
              <a:spLocks noChangeArrowheads="1"/>
            </p:cNvSpPr>
            <p:nvPr/>
          </p:nvSpPr>
          <p:spPr bwMode="auto">
            <a:xfrm>
              <a:off x="203200" y="2146300"/>
              <a:ext cx="2911475" cy="1323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Tx/>
                <a:buChar char="•"/>
              </a:pPr>
              <a:r>
                <a:rPr lang="en-US" sz="1600" dirty="0">
                  <a:solidFill>
                    <a:schemeClr val="tx2"/>
                  </a:solidFill>
                </a:rPr>
                <a:t>What things do you feel </a:t>
              </a:r>
              <a:r>
                <a:rPr lang="en-US" sz="1600" u="sng" dirty="0">
                  <a:solidFill>
                    <a:schemeClr val="tx2"/>
                  </a:solidFill>
                </a:rPr>
                <a:t>strongly</a:t>
              </a:r>
              <a:r>
                <a:rPr lang="en-US" sz="1600" dirty="0">
                  <a:solidFill>
                    <a:schemeClr val="tx2"/>
                  </a:solidFill>
                </a:rPr>
                <a:t>  </a:t>
              </a:r>
              <a:r>
                <a:rPr lang="en-US" sz="1600" dirty="0" smtClean="0">
                  <a:solidFill>
                    <a:schemeClr val="tx2"/>
                  </a:solidFill>
                </a:rPr>
                <a:t>about</a:t>
              </a:r>
              <a:r>
                <a:rPr lang="en-US" sz="1600" dirty="0">
                  <a:solidFill>
                    <a:schemeClr val="tx2"/>
                  </a:solidFill>
                </a:rPr>
                <a:t>?</a:t>
              </a:r>
            </a:p>
            <a:p>
              <a:pPr>
                <a:buFontTx/>
                <a:buChar char="•"/>
              </a:pPr>
              <a:r>
                <a:rPr lang="en-US" sz="1600" dirty="0">
                  <a:solidFill>
                    <a:schemeClr val="tx2"/>
                  </a:solidFill>
                </a:rPr>
                <a:t>How do you strive to </a:t>
              </a:r>
              <a:r>
                <a:rPr lang="en-US" sz="1600" u="sng" dirty="0">
                  <a:solidFill>
                    <a:schemeClr val="tx2"/>
                  </a:solidFill>
                </a:rPr>
                <a:t>live</a:t>
              </a:r>
              <a:r>
                <a:rPr lang="en-US" sz="1600" dirty="0">
                  <a:solidFill>
                    <a:schemeClr val="tx2"/>
                  </a:solidFill>
                </a:rPr>
                <a:t>?</a:t>
              </a:r>
            </a:p>
            <a:p>
              <a:pPr>
                <a:buFontTx/>
                <a:buChar char="•"/>
              </a:pPr>
              <a:r>
                <a:rPr lang="en-US" sz="1600" dirty="0">
                  <a:solidFill>
                    <a:schemeClr val="tx2"/>
                  </a:solidFill>
                </a:rPr>
                <a:t>What do you </a:t>
              </a:r>
              <a:r>
                <a:rPr lang="en-US" sz="1600" u="sng" dirty="0">
                  <a:solidFill>
                    <a:schemeClr val="tx2"/>
                  </a:solidFill>
                </a:rPr>
                <a:t>respect</a:t>
              </a:r>
              <a:r>
                <a:rPr lang="en-US" sz="1600" dirty="0">
                  <a:solidFill>
                    <a:schemeClr val="tx2"/>
                  </a:solidFill>
                </a:rPr>
                <a:t> in others?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76934" y="3124200"/>
            <a:ext cx="3069977" cy="1717565"/>
            <a:chOff x="28823" y="3098374"/>
            <a:chExt cx="3069977" cy="1717565"/>
          </a:xfrm>
        </p:grpSpPr>
        <p:sp>
          <p:nvSpPr>
            <p:cNvPr id="33814" name="Rectangle 20"/>
            <p:cNvSpPr>
              <a:spLocks noChangeArrowheads="1"/>
            </p:cNvSpPr>
            <p:nvPr/>
          </p:nvSpPr>
          <p:spPr bwMode="auto">
            <a:xfrm>
              <a:off x="28823" y="3098374"/>
              <a:ext cx="204665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400" b="1" u="sng" dirty="0">
                  <a:solidFill>
                    <a:schemeClr val="tx2"/>
                  </a:solidFill>
                </a:rPr>
                <a:t>Your Interests</a:t>
              </a:r>
            </a:p>
          </p:txBody>
        </p:sp>
        <p:sp>
          <p:nvSpPr>
            <p:cNvPr id="33838" name="Text Box 50"/>
            <p:cNvSpPr txBox="1">
              <a:spLocks noChangeArrowheads="1"/>
            </p:cNvSpPr>
            <p:nvPr/>
          </p:nvSpPr>
          <p:spPr bwMode="auto">
            <a:xfrm>
              <a:off x="203200" y="3492500"/>
              <a:ext cx="2895600" cy="1323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Tx/>
                <a:buChar char="•"/>
              </a:pPr>
              <a:r>
                <a:rPr lang="en-US" sz="1600" dirty="0">
                  <a:solidFill>
                    <a:schemeClr val="tx2"/>
                  </a:solidFill>
                </a:rPr>
                <a:t>What do you </a:t>
              </a:r>
              <a:r>
                <a:rPr lang="en-US" sz="1600" u="sng" dirty="0">
                  <a:solidFill>
                    <a:schemeClr val="tx2"/>
                  </a:solidFill>
                </a:rPr>
                <a:t>like</a:t>
              </a:r>
              <a:r>
                <a:rPr lang="en-US" sz="1600" dirty="0">
                  <a:solidFill>
                    <a:schemeClr val="tx2"/>
                  </a:solidFill>
                </a:rPr>
                <a:t> to do?</a:t>
              </a:r>
            </a:p>
            <a:p>
              <a:pPr>
                <a:buFontTx/>
                <a:buChar char="•"/>
              </a:pPr>
              <a:r>
                <a:rPr lang="en-US" sz="1600" dirty="0">
                  <a:solidFill>
                    <a:schemeClr val="tx2"/>
                  </a:solidFill>
                </a:rPr>
                <a:t>What do you already </a:t>
              </a:r>
              <a:r>
                <a:rPr lang="en-US" sz="1600" u="sng" dirty="0">
                  <a:solidFill>
                    <a:schemeClr val="tx2"/>
                  </a:solidFill>
                </a:rPr>
                <a:t>know</a:t>
              </a:r>
              <a:r>
                <a:rPr lang="en-US" sz="1600" dirty="0">
                  <a:solidFill>
                    <a:schemeClr val="tx2"/>
                  </a:solidFill>
                </a:rPr>
                <a:t> a lot about?</a:t>
              </a:r>
            </a:p>
            <a:p>
              <a:pPr>
                <a:buFontTx/>
                <a:buChar char="•"/>
              </a:pPr>
              <a:r>
                <a:rPr lang="en-US" sz="1600" dirty="0">
                  <a:solidFill>
                    <a:schemeClr val="tx2"/>
                  </a:solidFill>
                </a:rPr>
                <a:t>What would you like to know </a:t>
              </a:r>
              <a:r>
                <a:rPr lang="en-US" sz="1600" u="sng" dirty="0">
                  <a:solidFill>
                    <a:schemeClr val="tx2"/>
                  </a:solidFill>
                </a:rPr>
                <a:t>more</a:t>
              </a:r>
              <a:r>
                <a:rPr lang="en-US" sz="1600" dirty="0">
                  <a:solidFill>
                    <a:schemeClr val="tx2"/>
                  </a:solidFill>
                </a:rPr>
                <a:t> about?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76934" y="5029200"/>
            <a:ext cx="3250088" cy="1446815"/>
            <a:chOff x="77312" y="4634203"/>
            <a:chExt cx="3250088" cy="1446815"/>
          </a:xfrm>
        </p:grpSpPr>
        <p:sp>
          <p:nvSpPr>
            <p:cNvPr id="33816" name="Rectangle 22"/>
            <p:cNvSpPr>
              <a:spLocks noChangeArrowheads="1"/>
            </p:cNvSpPr>
            <p:nvPr/>
          </p:nvSpPr>
          <p:spPr bwMode="auto">
            <a:xfrm>
              <a:off x="77312" y="4634203"/>
              <a:ext cx="15657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400" b="1" u="sng" dirty="0">
                  <a:solidFill>
                    <a:schemeClr val="tx2"/>
                  </a:solidFill>
                </a:rPr>
                <a:t>Your Skills</a:t>
              </a:r>
            </a:p>
          </p:txBody>
        </p:sp>
        <p:sp>
          <p:nvSpPr>
            <p:cNvPr id="33839" name="Text Box 51"/>
            <p:cNvSpPr txBox="1">
              <a:spLocks noChangeArrowheads="1"/>
            </p:cNvSpPr>
            <p:nvPr/>
          </p:nvSpPr>
          <p:spPr bwMode="auto">
            <a:xfrm>
              <a:off x="203200" y="5003800"/>
              <a:ext cx="3124200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Tx/>
                <a:buChar char="•"/>
              </a:pPr>
              <a:r>
                <a:rPr lang="en-US" sz="1600" dirty="0">
                  <a:solidFill>
                    <a:schemeClr val="tx2"/>
                  </a:solidFill>
                </a:rPr>
                <a:t>What can you do that is </a:t>
              </a:r>
              <a:r>
                <a:rPr lang="en-US" sz="1600" u="sng" dirty="0">
                  <a:solidFill>
                    <a:schemeClr val="tx2"/>
                  </a:solidFill>
                </a:rPr>
                <a:t>useful</a:t>
              </a:r>
              <a:r>
                <a:rPr lang="en-US" sz="1600" dirty="0">
                  <a:solidFill>
                    <a:schemeClr val="tx2"/>
                  </a:solidFill>
                </a:rPr>
                <a:t> in several different areas?</a:t>
              </a:r>
            </a:p>
            <a:p>
              <a:pPr>
                <a:buFontTx/>
                <a:buChar char="•"/>
              </a:pPr>
              <a:r>
                <a:rPr lang="en-US" sz="1600" dirty="0">
                  <a:solidFill>
                    <a:schemeClr val="tx2"/>
                  </a:solidFill>
                </a:rPr>
                <a:t>What things do you think you’re particularly </a:t>
              </a:r>
              <a:r>
                <a:rPr lang="en-US" sz="1600" u="sng" dirty="0">
                  <a:solidFill>
                    <a:schemeClr val="tx2"/>
                  </a:solidFill>
                </a:rPr>
                <a:t>good</a:t>
              </a:r>
              <a:r>
                <a:rPr lang="en-US" sz="1600" dirty="0">
                  <a:solidFill>
                    <a:schemeClr val="tx2"/>
                  </a:solidFill>
                </a:rPr>
                <a:t> at doing?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233306" y="2047082"/>
            <a:ext cx="298451" cy="3763914"/>
            <a:chOff x="4942680" y="2047082"/>
            <a:chExt cx="298451" cy="3763914"/>
          </a:xfrm>
        </p:grpSpPr>
        <p:sp>
          <p:nvSpPr>
            <p:cNvPr id="33826" name="Line 38"/>
            <p:cNvSpPr>
              <a:spLocks noChangeShapeType="1"/>
            </p:cNvSpPr>
            <p:nvPr/>
          </p:nvSpPr>
          <p:spPr bwMode="auto">
            <a:xfrm>
              <a:off x="4952206" y="5809408"/>
              <a:ext cx="288925" cy="1587"/>
            </a:xfrm>
            <a:prstGeom prst="line">
              <a:avLst/>
            </a:prstGeom>
            <a:noFill/>
            <a:ln w="635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8" name="Line 40"/>
            <p:cNvSpPr>
              <a:spLocks noChangeShapeType="1"/>
            </p:cNvSpPr>
            <p:nvPr/>
          </p:nvSpPr>
          <p:spPr bwMode="auto">
            <a:xfrm flipH="1">
              <a:off x="4943588" y="2047082"/>
              <a:ext cx="0" cy="3763914"/>
            </a:xfrm>
            <a:prstGeom prst="line">
              <a:avLst/>
            </a:prstGeom>
            <a:noFill/>
            <a:ln w="635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Line 38"/>
            <p:cNvSpPr>
              <a:spLocks noChangeShapeType="1"/>
            </p:cNvSpPr>
            <p:nvPr/>
          </p:nvSpPr>
          <p:spPr bwMode="auto">
            <a:xfrm>
              <a:off x="4943588" y="2048669"/>
              <a:ext cx="288925" cy="1587"/>
            </a:xfrm>
            <a:prstGeom prst="line">
              <a:avLst/>
            </a:prstGeom>
            <a:noFill/>
            <a:ln w="635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Line 38"/>
            <p:cNvSpPr>
              <a:spLocks noChangeShapeType="1"/>
            </p:cNvSpPr>
            <p:nvPr/>
          </p:nvSpPr>
          <p:spPr bwMode="auto">
            <a:xfrm>
              <a:off x="4944381" y="3346680"/>
              <a:ext cx="288925" cy="1587"/>
            </a:xfrm>
            <a:prstGeom prst="line">
              <a:avLst/>
            </a:prstGeom>
            <a:noFill/>
            <a:ln w="635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38"/>
            <p:cNvSpPr>
              <a:spLocks noChangeShapeType="1"/>
            </p:cNvSpPr>
            <p:nvPr/>
          </p:nvSpPr>
          <p:spPr bwMode="auto">
            <a:xfrm>
              <a:off x="4942680" y="4523245"/>
              <a:ext cx="288925" cy="1587"/>
            </a:xfrm>
            <a:prstGeom prst="line">
              <a:avLst/>
            </a:prstGeom>
            <a:noFill/>
            <a:ln w="635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8" name="Straight Arrow Connector 7"/>
          <p:cNvCxnSpPr>
            <a:stCxn id="33837" idx="3"/>
          </p:cNvCxnSpPr>
          <p:nvPr/>
        </p:nvCxnSpPr>
        <p:spPr>
          <a:xfrm>
            <a:off x="3678622" y="2382570"/>
            <a:ext cx="893378" cy="122423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33818" idx="3"/>
          </p:cNvCxnSpPr>
          <p:nvPr/>
        </p:nvCxnSpPr>
        <p:spPr>
          <a:xfrm flipV="1">
            <a:off x="3922713" y="3738562"/>
            <a:ext cx="649287" cy="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3678622" y="3912717"/>
            <a:ext cx="893378" cy="122423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1775</TotalTime>
  <Words>1188</Words>
  <Application>Microsoft Office PowerPoint</Application>
  <PresentationFormat>On-screen Show (4:3)</PresentationFormat>
  <Paragraphs>202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Default Design</vt:lpstr>
      <vt:lpstr>1_Default Design</vt:lpstr>
      <vt:lpstr>2_Default Design</vt:lpstr>
      <vt:lpstr>A Career in Practice First Steps for Anthropologists</vt:lpstr>
      <vt:lpstr>Why This Webinar?</vt:lpstr>
      <vt:lpstr>How Our Discipline is Structured</vt:lpstr>
      <vt:lpstr>PowerPoint Presentation</vt:lpstr>
      <vt:lpstr>How Practice is Structured</vt:lpstr>
      <vt:lpstr>Key Characteristics of Practice</vt:lpstr>
      <vt:lpstr>Results Means “Getting Things Done”</vt:lpstr>
      <vt:lpstr>Three Simple Steps To Getting Hired</vt:lpstr>
      <vt:lpstr>Starting Points: Your Career Vision</vt:lpstr>
      <vt:lpstr>Components of a Practitioner’s Job</vt:lpstr>
      <vt:lpstr>Anthropological Skills in the Job Quest</vt:lpstr>
      <vt:lpstr>Networking To Identify Opportunities</vt:lpstr>
      <vt:lpstr>Anthropological Methods You’ll find Useful in the Job Hunt</vt:lpstr>
      <vt:lpstr>Researching Organizations Through Informational Interviewing</vt:lpstr>
      <vt:lpstr>Doing a SWOT Scan</vt:lpstr>
      <vt:lpstr>Putting Together Your Resume</vt:lpstr>
      <vt:lpstr>Creating Your Resume</vt:lpstr>
      <vt:lpstr>Interviews: What They Will Ask You</vt:lpstr>
      <vt:lpstr>Explaining Yourself in the Interview</vt:lpstr>
      <vt:lpstr>What Do Anthropologists Contribute?</vt:lpstr>
      <vt:lpstr>Further Resources</vt:lpstr>
    </vt:vector>
  </TitlesOfParts>
  <Company>Purdue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rwnolan</dc:creator>
  <cp:lastModifiedBy>Intern3</cp:lastModifiedBy>
  <cp:revision>163</cp:revision>
  <cp:lastPrinted>2013-01-29T17:50:59Z</cp:lastPrinted>
  <dcterms:created xsi:type="dcterms:W3CDTF">2009-08-28T17:35:54Z</dcterms:created>
  <dcterms:modified xsi:type="dcterms:W3CDTF">2015-10-09T20:03:50Z</dcterms:modified>
</cp:coreProperties>
</file>