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39" r:id="rId2"/>
    <p:sldId id="307" r:id="rId3"/>
    <p:sldId id="519" r:id="rId4"/>
    <p:sldId id="267" r:id="rId5"/>
    <p:sldId id="268" r:id="rId6"/>
    <p:sldId id="256" r:id="rId7"/>
    <p:sldId id="494" r:id="rId8"/>
    <p:sldId id="350" r:id="rId9"/>
    <p:sldId id="495" r:id="rId10"/>
    <p:sldId id="496" r:id="rId11"/>
    <p:sldId id="497" r:id="rId12"/>
    <p:sldId id="500" r:id="rId13"/>
    <p:sldId id="499" r:id="rId14"/>
    <p:sldId id="501" r:id="rId15"/>
    <p:sldId id="498" r:id="rId16"/>
    <p:sldId id="466" r:id="rId17"/>
    <p:sldId id="514" r:id="rId18"/>
    <p:sldId id="515" r:id="rId19"/>
    <p:sldId id="510" r:id="rId20"/>
    <p:sldId id="504" r:id="rId21"/>
    <p:sldId id="505" r:id="rId22"/>
    <p:sldId id="506" r:id="rId23"/>
    <p:sldId id="509" r:id="rId24"/>
    <p:sldId id="518" r:id="rId25"/>
    <p:sldId id="516" r:id="rId26"/>
    <p:sldId id="517" r:id="rId27"/>
    <p:sldId id="511" r:id="rId28"/>
    <p:sldId id="512" r:id="rId29"/>
    <p:sldId id="349" r:id="rId30"/>
    <p:sldId id="258" r:id="rId31"/>
    <p:sldId id="513" r:id="rId32"/>
    <p:sldId id="343" r:id="rId33"/>
    <p:sldId id="464" r:id="rId3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4976"/>
    <a:srgbClr val="BA0C2F"/>
    <a:srgbClr val="CEB8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27" autoAdjust="0"/>
    <p:restoredTop sz="94697" autoAdjust="0"/>
  </p:normalViewPr>
  <p:slideViewPr>
    <p:cSldViewPr snapToGrid="0">
      <p:cViewPr varScale="1">
        <p:scale>
          <a:sx n="65" d="100"/>
          <a:sy n="65" d="100"/>
        </p:scale>
        <p:origin x="66" y="105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D2D2ADC-6E35-3540-8055-26B7A464E71C}" type="datetimeFigureOut">
              <a:rPr lang="en-US" smtClean="0"/>
              <a:t>3/23/2021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2948CF72-D4F7-5A49-A93A-4BE5984234DE}" type="slidenum">
              <a:rPr lang="en-US" smtClean="0"/>
              <a:t>‹#›</a:t>
            </a:fld>
            <a:endParaRPr lang="en-US"/>
          </a:p>
        </p:txBody>
      </p:sp>
    </p:spTree>
    <p:extLst>
      <p:ext uri="{BB962C8B-B14F-4D97-AF65-F5344CB8AC3E}">
        <p14:creationId xmlns:p14="http://schemas.microsoft.com/office/powerpoint/2010/main" val="2667413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8CF72-D4F7-5A49-A93A-4BE5984234DE}" type="slidenum">
              <a:rPr lang="en-US" smtClean="0"/>
              <a:t>1</a:t>
            </a:fld>
            <a:endParaRPr lang="en-US"/>
          </a:p>
        </p:txBody>
      </p:sp>
    </p:spTree>
    <p:extLst>
      <p:ext uri="{BB962C8B-B14F-4D97-AF65-F5344CB8AC3E}">
        <p14:creationId xmlns:p14="http://schemas.microsoft.com/office/powerpoint/2010/main" val="2626848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8CF72-D4F7-5A49-A93A-4BE5984234DE}" type="slidenum">
              <a:rPr lang="en-US" smtClean="0"/>
              <a:t>10</a:t>
            </a:fld>
            <a:endParaRPr lang="en-US"/>
          </a:p>
        </p:txBody>
      </p:sp>
    </p:spTree>
    <p:extLst>
      <p:ext uri="{BB962C8B-B14F-4D97-AF65-F5344CB8AC3E}">
        <p14:creationId xmlns:p14="http://schemas.microsoft.com/office/powerpoint/2010/main" val="1475450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8CF72-D4F7-5A49-A93A-4BE5984234DE}" type="slidenum">
              <a:rPr lang="en-US" smtClean="0"/>
              <a:t>11</a:t>
            </a:fld>
            <a:endParaRPr lang="en-US"/>
          </a:p>
        </p:txBody>
      </p:sp>
    </p:spTree>
    <p:extLst>
      <p:ext uri="{BB962C8B-B14F-4D97-AF65-F5344CB8AC3E}">
        <p14:creationId xmlns:p14="http://schemas.microsoft.com/office/powerpoint/2010/main" val="2640806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8CF72-D4F7-5A49-A93A-4BE5984234DE}" type="slidenum">
              <a:rPr lang="en-US" smtClean="0"/>
              <a:t>12</a:t>
            </a:fld>
            <a:endParaRPr lang="en-US"/>
          </a:p>
        </p:txBody>
      </p:sp>
    </p:spTree>
    <p:extLst>
      <p:ext uri="{BB962C8B-B14F-4D97-AF65-F5344CB8AC3E}">
        <p14:creationId xmlns:p14="http://schemas.microsoft.com/office/powerpoint/2010/main" val="3806998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8CF72-D4F7-5A49-A93A-4BE5984234DE}" type="slidenum">
              <a:rPr lang="en-US" smtClean="0"/>
              <a:t>13</a:t>
            </a:fld>
            <a:endParaRPr lang="en-US"/>
          </a:p>
        </p:txBody>
      </p:sp>
    </p:spTree>
    <p:extLst>
      <p:ext uri="{BB962C8B-B14F-4D97-AF65-F5344CB8AC3E}">
        <p14:creationId xmlns:p14="http://schemas.microsoft.com/office/powerpoint/2010/main" val="911851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8CF72-D4F7-5A49-A93A-4BE5984234DE}" type="slidenum">
              <a:rPr lang="en-US" smtClean="0"/>
              <a:t>14</a:t>
            </a:fld>
            <a:endParaRPr lang="en-US"/>
          </a:p>
        </p:txBody>
      </p:sp>
    </p:spTree>
    <p:extLst>
      <p:ext uri="{BB962C8B-B14F-4D97-AF65-F5344CB8AC3E}">
        <p14:creationId xmlns:p14="http://schemas.microsoft.com/office/powerpoint/2010/main" val="580493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8CF72-D4F7-5A49-A93A-4BE5984234DE}" type="slidenum">
              <a:rPr lang="en-US" smtClean="0"/>
              <a:t>15</a:t>
            </a:fld>
            <a:endParaRPr lang="en-US"/>
          </a:p>
        </p:txBody>
      </p:sp>
    </p:spTree>
    <p:extLst>
      <p:ext uri="{BB962C8B-B14F-4D97-AF65-F5344CB8AC3E}">
        <p14:creationId xmlns:p14="http://schemas.microsoft.com/office/powerpoint/2010/main" val="1792042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8CF72-D4F7-5A49-A93A-4BE5984234DE}" type="slidenum">
              <a:rPr lang="en-US" smtClean="0"/>
              <a:t>16</a:t>
            </a:fld>
            <a:endParaRPr lang="en-US"/>
          </a:p>
        </p:txBody>
      </p:sp>
    </p:spTree>
    <p:extLst>
      <p:ext uri="{BB962C8B-B14F-4D97-AF65-F5344CB8AC3E}">
        <p14:creationId xmlns:p14="http://schemas.microsoft.com/office/powerpoint/2010/main" val="2506696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8CF72-D4F7-5A49-A93A-4BE5984234DE}" type="slidenum">
              <a:rPr lang="en-US" smtClean="0"/>
              <a:t>17</a:t>
            </a:fld>
            <a:endParaRPr lang="en-US"/>
          </a:p>
        </p:txBody>
      </p:sp>
    </p:spTree>
    <p:extLst>
      <p:ext uri="{BB962C8B-B14F-4D97-AF65-F5344CB8AC3E}">
        <p14:creationId xmlns:p14="http://schemas.microsoft.com/office/powerpoint/2010/main" val="1054890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8CF72-D4F7-5A49-A93A-4BE5984234DE}" type="slidenum">
              <a:rPr lang="en-US" smtClean="0"/>
              <a:t>18</a:t>
            </a:fld>
            <a:endParaRPr lang="en-US"/>
          </a:p>
        </p:txBody>
      </p:sp>
    </p:spTree>
    <p:extLst>
      <p:ext uri="{BB962C8B-B14F-4D97-AF65-F5344CB8AC3E}">
        <p14:creationId xmlns:p14="http://schemas.microsoft.com/office/powerpoint/2010/main" val="3385859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8CF72-D4F7-5A49-A93A-4BE5984234DE}" type="slidenum">
              <a:rPr lang="en-US" smtClean="0"/>
              <a:t>19</a:t>
            </a:fld>
            <a:endParaRPr lang="en-US"/>
          </a:p>
        </p:txBody>
      </p:sp>
    </p:spTree>
    <p:extLst>
      <p:ext uri="{BB962C8B-B14F-4D97-AF65-F5344CB8AC3E}">
        <p14:creationId xmlns:p14="http://schemas.microsoft.com/office/powerpoint/2010/main" val="258533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8CF72-D4F7-5A49-A93A-4BE5984234DE}" type="slidenum">
              <a:rPr lang="en-US" smtClean="0"/>
              <a:t>2</a:t>
            </a:fld>
            <a:endParaRPr lang="en-US"/>
          </a:p>
        </p:txBody>
      </p:sp>
    </p:spTree>
    <p:extLst>
      <p:ext uri="{BB962C8B-B14F-4D97-AF65-F5344CB8AC3E}">
        <p14:creationId xmlns:p14="http://schemas.microsoft.com/office/powerpoint/2010/main" val="400588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8CF72-D4F7-5A49-A93A-4BE5984234DE}" type="slidenum">
              <a:rPr lang="en-US" smtClean="0"/>
              <a:t>20</a:t>
            </a:fld>
            <a:endParaRPr lang="en-US"/>
          </a:p>
        </p:txBody>
      </p:sp>
    </p:spTree>
    <p:extLst>
      <p:ext uri="{BB962C8B-B14F-4D97-AF65-F5344CB8AC3E}">
        <p14:creationId xmlns:p14="http://schemas.microsoft.com/office/powerpoint/2010/main" val="1575095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8CF72-D4F7-5A49-A93A-4BE5984234DE}" type="slidenum">
              <a:rPr lang="en-US" smtClean="0"/>
              <a:t>21</a:t>
            </a:fld>
            <a:endParaRPr lang="en-US"/>
          </a:p>
        </p:txBody>
      </p:sp>
    </p:spTree>
    <p:extLst>
      <p:ext uri="{BB962C8B-B14F-4D97-AF65-F5344CB8AC3E}">
        <p14:creationId xmlns:p14="http://schemas.microsoft.com/office/powerpoint/2010/main" val="3564974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8CF72-D4F7-5A49-A93A-4BE5984234DE}" type="slidenum">
              <a:rPr lang="en-US" smtClean="0"/>
              <a:t>22</a:t>
            </a:fld>
            <a:endParaRPr lang="en-US"/>
          </a:p>
        </p:txBody>
      </p:sp>
    </p:spTree>
    <p:extLst>
      <p:ext uri="{BB962C8B-B14F-4D97-AF65-F5344CB8AC3E}">
        <p14:creationId xmlns:p14="http://schemas.microsoft.com/office/powerpoint/2010/main" val="3027390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8CF72-D4F7-5A49-A93A-4BE5984234DE}" type="slidenum">
              <a:rPr lang="en-US" smtClean="0"/>
              <a:t>23</a:t>
            </a:fld>
            <a:endParaRPr lang="en-US"/>
          </a:p>
        </p:txBody>
      </p:sp>
    </p:spTree>
    <p:extLst>
      <p:ext uri="{BB962C8B-B14F-4D97-AF65-F5344CB8AC3E}">
        <p14:creationId xmlns:p14="http://schemas.microsoft.com/office/powerpoint/2010/main" val="2194744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8CF72-D4F7-5A49-A93A-4BE5984234DE}" type="slidenum">
              <a:rPr lang="en-US" smtClean="0"/>
              <a:t>24</a:t>
            </a:fld>
            <a:endParaRPr lang="en-US"/>
          </a:p>
        </p:txBody>
      </p:sp>
    </p:spTree>
    <p:extLst>
      <p:ext uri="{BB962C8B-B14F-4D97-AF65-F5344CB8AC3E}">
        <p14:creationId xmlns:p14="http://schemas.microsoft.com/office/powerpoint/2010/main" val="2286925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8CF72-D4F7-5A49-A93A-4BE5984234DE}" type="slidenum">
              <a:rPr lang="en-US" smtClean="0"/>
              <a:t>25</a:t>
            </a:fld>
            <a:endParaRPr lang="en-US"/>
          </a:p>
        </p:txBody>
      </p:sp>
    </p:spTree>
    <p:extLst>
      <p:ext uri="{BB962C8B-B14F-4D97-AF65-F5344CB8AC3E}">
        <p14:creationId xmlns:p14="http://schemas.microsoft.com/office/powerpoint/2010/main" val="831510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8CF72-D4F7-5A49-A93A-4BE5984234DE}" type="slidenum">
              <a:rPr lang="en-US" smtClean="0"/>
              <a:t>26</a:t>
            </a:fld>
            <a:endParaRPr lang="en-US"/>
          </a:p>
        </p:txBody>
      </p:sp>
    </p:spTree>
    <p:extLst>
      <p:ext uri="{BB962C8B-B14F-4D97-AF65-F5344CB8AC3E}">
        <p14:creationId xmlns:p14="http://schemas.microsoft.com/office/powerpoint/2010/main" val="3279635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8CF72-D4F7-5A49-A93A-4BE5984234DE}" type="slidenum">
              <a:rPr lang="en-US" smtClean="0"/>
              <a:t>27</a:t>
            </a:fld>
            <a:endParaRPr lang="en-US"/>
          </a:p>
        </p:txBody>
      </p:sp>
    </p:spTree>
    <p:extLst>
      <p:ext uri="{BB962C8B-B14F-4D97-AF65-F5344CB8AC3E}">
        <p14:creationId xmlns:p14="http://schemas.microsoft.com/office/powerpoint/2010/main" val="2731430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8CF72-D4F7-5A49-A93A-4BE5984234DE}" type="slidenum">
              <a:rPr lang="en-US" smtClean="0"/>
              <a:t>28</a:t>
            </a:fld>
            <a:endParaRPr lang="en-US"/>
          </a:p>
        </p:txBody>
      </p:sp>
    </p:spTree>
    <p:extLst>
      <p:ext uri="{BB962C8B-B14F-4D97-AF65-F5344CB8AC3E}">
        <p14:creationId xmlns:p14="http://schemas.microsoft.com/office/powerpoint/2010/main" val="2460567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8CF72-D4F7-5A49-A93A-4BE5984234DE}" type="slidenum">
              <a:rPr lang="en-US" smtClean="0"/>
              <a:t>29</a:t>
            </a:fld>
            <a:endParaRPr lang="en-US"/>
          </a:p>
        </p:txBody>
      </p:sp>
    </p:spTree>
    <p:extLst>
      <p:ext uri="{BB962C8B-B14F-4D97-AF65-F5344CB8AC3E}">
        <p14:creationId xmlns:p14="http://schemas.microsoft.com/office/powerpoint/2010/main" val="3239257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8CF72-D4F7-5A49-A93A-4BE5984234DE}" type="slidenum">
              <a:rPr lang="en-US" smtClean="0"/>
              <a:t>3</a:t>
            </a:fld>
            <a:endParaRPr lang="en-US"/>
          </a:p>
        </p:txBody>
      </p:sp>
    </p:spTree>
    <p:extLst>
      <p:ext uri="{BB962C8B-B14F-4D97-AF65-F5344CB8AC3E}">
        <p14:creationId xmlns:p14="http://schemas.microsoft.com/office/powerpoint/2010/main" val="1679225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8CF72-D4F7-5A49-A93A-4BE5984234DE}" type="slidenum">
              <a:rPr lang="en-US" smtClean="0"/>
              <a:t>30</a:t>
            </a:fld>
            <a:endParaRPr lang="en-US"/>
          </a:p>
        </p:txBody>
      </p:sp>
    </p:spTree>
    <p:extLst>
      <p:ext uri="{BB962C8B-B14F-4D97-AF65-F5344CB8AC3E}">
        <p14:creationId xmlns:p14="http://schemas.microsoft.com/office/powerpoint/2010/main" val="2774786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8CF72-D4F7-5A49-A93A-4BE5984234DE}" type="slidenum">
              <a:rPr lang="en-US" smtClean="0"/>
              <a:t>31</a:t>
            </a:fld>
            <a:endParaRPr lang="en-US"/>
          </a:p>
        </p:txBody>
      </p:sp>
    </p:spTree>
    <p:extLst>
      <p:ext uri="{BB962C8B-B14F-4D97-AF65-F5344CB8AC3E}">
        <p14:creationId xmlns:p14="http://schemas.microsoft.com/office/powerpoint/2010/main" val="4064290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8CF72-D4F7-5A49-A93A-4BE5984234DE}" type="slidenum">
              <a:rPr lang="en-US" smtClean="0"/>
              <a:t>32</a:t>
            </a:fld>
            <a:endParaRPr lang="en-US"/>
          </a:p>
        </p:txBody>
      </p:sp>
    </p:spTree>
    <p:extLst>
      <p:ext uri="{BB962C8B-B14F-4D97-AF65-F5344CB8AC3E}">
        <p14:creationId xmlns:p14="http://schemas.microsoft.com/office/powerpoint/2010/main" val="3438340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8CF72-D4F7-5A49-A93A-4BE5984234DE}" type="slidenum">
              <a:rPr lang="en-US" smtClean="0"/>
              <a:t>33</a:t>
            </a:fld>
            <a:endParaRPr lang="en-US"/>
          </a:p>
        </p:txBody>
      </p:sp>
    </p:spTree>
    <p:extLst>
      <p:ext uri="{BB962C8B-B14F-4D97-AF65-F5344CB8AC3E}">
        <p14:creationId xmlns:p14="http://schemas.microsoft.com/office/powerpoint/2010/main" val="20967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8CF72-D4F7-5A49-A93A-4BE5984234DE}" type="slidenum">
              <a:rPr lang="en-US" smtClean="0"/>
              <a:t>4</a:t>
            </a:fld>
            <a:endParaRPr lang="en-US"/>
          </a:p>
        </p:txBody>
      </p:sp>
    </p:spTree>
    <p:extLst>
      <p:ext uri="{BB962C8B-B14F-4D97-AF65-F5344CB8AC3E}">
        <p14:creationId xmlns:p14="http://schemas.microsoft.com/office/powerpoint/2010/main" val="1184515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8CF72-D4F7-5A49-A93A-4BE5984234DE}" type="slidenum">
              <a:rPr lang="en-US" smtClean="0"/>
              <a:t>5</a:t>
            </a:fld>
            <a:endParaRPr lang="en-US"/>
          </a:p>
        </p:txBody>
      </p:sp>
    </p:spTree>
    <p:extLst>
      <p:ext uri="{BB962C8B-B14F-4D97-AF65-F5344CB8AC3E}">
        <p14:creationId xmlns:p14="http://schemas.microsoft.com/office/powerpoint/2010/main" val="824479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8CF72-D4F7-5A49-A93A-4BE5984234DE}" type="slidenum">
              <a:rPr lang="en-US" smtClean="0"/>
              <a:t>6</a:t>
            </a:fld>
            <a:endParaRPr lang="en-US"/>
          </a:p>
        </p:txBody>
      </p:sp>
    </p:spTree>
    <p:extLst>
      <p:ext uri="{BB962C8B-B14F-4D97-AF65-F5344CB8AC3E}">
        <p14:creationId xmlns:p14="http://schemas.microsoft.com/office/powerpoint/2010/main" val="4056972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8CF72-D4F7-5A49-A93A-4BE5984234DE}" type="slidenum">
              <a:rPr lang="en-US" smtClean="0"/>
              <a:t>7</a:t>
            </a:fld>
            <a:endParaRPr lang="en-US"/>
          </a:p>
        </p:txBody>
      </p:sp>
    </p:spTree>
    <p:extLst>
      <p:ext uri="{BB962C8B-B14F-4D97-AF65-F5344CB8AC3E}">
        <p14:creationId xmlns:p14="http://schemas.microsoft.com/office/powerpoint/2010/main" val="315170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8CF72-D4F7-5A49-A93A-4BE5984234DE}" type="slidenum">
              <a:rPr lang="en-US" smtClean="0"/>
              <a:t>8</a:t>
            </a:fld>
            <a:endParaRPr lang="en-US"/>
          </a:p>
        </p:txBody>
      </p:sp>
    </p:spTree>
    <p:extLst>
      <p:ext uri="{BB962C8B-B14F-4D97-AF65-F5344CB8AC3E}">
        <p14:creationId xmlns:p14="http://schemas.microsoft.com/office/powerpoint/2010/main" val="2724440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8CF72-D4F7-5A49-A93A-4BE5984234DE}" type="slidenum">
              <a:rPr lang="en-US" smtClean="0"/>
              <a:t>9</a:t>
            </a:fld>
            <a:endParaRPr lang="en-US"/>
          </a:p>
        </p:txBody>
      </p:sp>
    </p:spTree>
    <p:extLst>
      <p:ext uri="{BB962C8B-B14F-4D97-AF65-F5344CB8AC3E}">
        <p14:creationId xmlns:p14="http://schemas.microsoft.com/office/powerpoint/2010/main" val="3604459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6"/>
          </a:xfrm>
        </p:spPr>
        <p:txBody>
          <a:bodyPr/>
          <a:lstStyle>
            <a:lvl1pPr>
              <a:defRPr b="1">
                <a:solidFill>
                  <a:srgbClr val="004976"/>
                </a:solidFill>
              </a:defRPr>
            </a:lvl1pPr>
          </a:lstStyle>
          <a:p>
            <a:fld id="{3B1CB3A6-305A-4C01-85FB-2385D621F7C2}" type="datetimeFigureOut">
              <a:rPr lang="en-US" smtClean="0"/>
              <a:pPr/>
              <a:t>3/23/2021</a:t>
            </a:fld>
            <a:endParaRPr lang="en-US" dirty="0"/>
          </a:p>
        </p:txBody>
      </p:sp>
      <p:sp>
        <p:nvSpPr>
          <p:cNvPr id="8" name="Rectangle 7"/>
          <p:cNvSpPr/>
          <p:nvPr userDrawn="1"/>
        </p:nvSpPr>
        <p:spPr>
          <a:xfrm>
            <a:off x="0" y="1122363"/>
            <a:ext cx="10668000" cy="4135438"/>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1122363"/>
            <a:ext cx="9829800" cy="2387600"/>
          </a:xfrm>
        </p:spPr>
        <p:txBody>
          <a:bodyPr anchor="b"/>
          <a:lstStyle>
            <a:lvl1pPr algn="l">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38200" y="3602038"/>
            <a:ext cx="9829800" cy="1655762"/>
          </a:xfrm>
        </p:spPr>
        <p:txBody>
          <a:bodyPr>
            <a:norm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b="1">
                <a:solidFill>
                  <a:srgbClr val="004976"/>
                </a:solidFill>
              </a:defRPr>
            </a:lvl1pPr>
          </a:lstStyle>
          <a:p>
            <a:fld id="{B2F6C783-D08D-48C8-AD32-B3240A4157B3}" type="slidenum">
              <a:rPr lang="en-US" smtClean="0"/>
              <a:pPr/>
              <a:t>‹#›</a:t>
            </a:fld>
            <a:endParaRPr lang="en-US" dirty="0"/>
          </a:p>
        </p:txBody>
      </p:sp>
    </p:spTree>
    <p:extLst>
      <p:ext uri="{BB962C8B-B14F-4D97-AF65-F5344CB8AC3E}">
        <p14:creationId xmlns:p14="http://schemas.microsoft.com/office/powerpoint/2010/main" val="14245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12192000" cy="1731546"/>
          </a:xfrm>
          <a:prstGeom prst="rect">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1CB3A6-305A-4C01-85FB-2385D621F7C2}" type="datetimeFigureOut">
              <a:rPr lang="en-US" smtClean="0"/>
              <a:t>3/23/2021</a:t>
            </a:fld>
            <a:endParaRPr lang="en-US"/>
          </a:p>
        </p:txBody>
      </p:sp>
      <p:sp>
        <p:nvSpPr>
          <p:cNvPr id="6" name="Slide Number Placeholder 5"/>
          <p:cNvSpPr>
            <a:spLocks noGrp="1"/>
          </p:cNvSpPr>
          <p:nvPr>
            <p:ph type="sldNum" sz="quarter" idx="12"/>
          </p:nvPr>
        </p:nvSpPr>
        <p:spPr/>
        <p:txBody>
          <a:bodyPr/>
          <a:lstStyle/>
          <a:p>
            <a:fld id="{B2F6C783-D08D-48C8-AD32-B3240A4157B3}" type="slidenum">
              <a:rPr lang="en-US" smtClean="0"/>
              <a:t>‹#›</a:t>
            </a:fld>
            <a:endParaRPr lang="en-US"/>
          </a:p>
        </p:txBody>
      </p:sp>
    </p:spTree>
    <p:extLst>
      <p:ext uri="{BB962C8B-B14F-4D97-AF65-F5344CB8AC3E}">
        <p14:creationId xmlns:p14="http://schemas.microsoft.com/office/powerpoint/2010/main" val="2456581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8724900" y="-1"/>
            <a:ext cx="3467100" cy="6176963"/>
          </a:xfrm>
          <a:prstGeom prst="rect">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8724900" y="365125"/>
            <a:ext cx="2628900" cy="5811838"/>
          </a:xfrm>
        </p:spPr>
        <p:txBody>
          <a:bodyPr vert="eaVert"/>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1CB3A6-305A-4C01-85FB-2385D621F7C2}" type="datetimeFigureOut">
              <a:rPr lang="en-US" smtClean="0"/>
              <a:t>3/23/2021</a:t>
            </a:fld>
            <a:endParaRPr lang="en-US"/>
          </a:p>
        </p:txBody>
      </p:sp>
      <p:sp>
        <p:nvSpPr>
          <p:cNvPr id="6" name="Slide Number Placeholder 5"/>
          <p:cNvSpPr>
            <a:spLocks noGrp="1"/>
          </p:cNvSpPr>
          <p:nvPr>
            <p:ph type="sldNum" sz="quarter" idx="12"/>
          </p:nvPr>
        </p:nvSpPr>
        <p:spPr/>
        <p:txBody>
          <a:bodyPr/>
          <a:lstStyle/>
          <a:p>
            <a:fld id="{B2F6C783-D08D-48C8-AD32-B3240A4157B3}" type="slidenum">
              <a:rPr lang="en-US" smtClean="0"/>
              <a:t>‹#›</a:t>
            </a:fld>
            <a:endParaRPr lang="en-US"/>
          </a:p>
        </p:txBody>
      </p:sp>
    </p:spTree>
    <p:extLst>
      <p:ext uri="{BB962C8B-B14F-4D97-AF65-F5344CB8AC3E}">
        <p14:creationId xmlns:p14="http://schemas.microsoft.com/office/powerpoint/2010/main" val="2656971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5" name="Group 4" descr="Black background with pairs of footprints scattered across in various colors including teal, green, burgundy, beige, gray, and grown, all behind a large red block." title="Footprint pattern background"/>
          <p:cNvGrpSpPr/>
          <p:nvPr userDrawn="1"/>
        </p:nvGrpSpPr>
        <p:grpSpPr>
          <a:xfrm>
            <a:off x="0" y="0"/>
            <a:ext cx="12192000" cy="6858000"/>
            <a:chOff x="0" y="0"/>
            <a:chExt cx="12192000" cy="6858000"/>
          </a:xfrm>
        </p:grpSpPr>
        <p:pic>
          <p:nvPicPr>
            <p:cNvPr id="6" name="Picture 2">
              <a:extLst>
                <a:ext uri="{FF2B5EF4-FFF2-40B4-BE49-F238E27FC236}">
                  <a16:creationId xmlns:a16="http://schemas.microsoft.com/office/drawing/2014/main" id="{F24F80DB-AA71-4B2E-88C0-89AA7BFFDEC3}"/>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2"/>
            <p:cNvSpPr/>
            <p:nvPr/>
          </p:nvSpPr>
          <p:spPr>
            <a:xfrm>
              <a:off x="0" y="1084521"/>
              <a:ext cx="10675088" cy="418922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3"/>
          <p:cNvSpPr/>
          <p:nvPr/>
        </p:nvSpPr>
        <p:spPr>
          <a:xfrm>
            <a:off x="0" y="6209414"/>
            <a:ext cx="12192000" cy="648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four line swirl, placed to the left of &quot;American Anthropological Association&quot; in black, all uppercase font, which is above &quot;Advancing Knowledge, Solving Human Problems&quot; in blue titlecase fon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59179" y="6271042"/>
            <a:ext cx="3673642" cy="535740"/>
          </a:xfrm>
          <a:prstGeom prst="rect">
            <a:avLst/>
          </a:prstGeom>
        </p:spPr>
      </p:pic>
      <p:sp>
        <p:nvSpPr>
          <p:cNvPr id="12" name="Title 1"/>
          <p:cNvSpPr>
            <a:spLocks noGrp="1"/>
          </p:cNvSpPr>
          <p:nvPr>
            <p:ph type="ctrTitle"/>
          </p:nvPr>
        </p:nvSpPr>
        <p:spPr>
          <a:xfrm>
            <a:off x="838200" y="1122363"/>
            <a:ext cx="9829800" cy="2387600"/>
          </a:xfrm>
        </p:spPr>
        <p:txBody>
          <a:bodyPr anchor="b"/>
          <a:lstStyle>
            <a:lvl1pPr algn="l">
              <a:defRPr sz="6000">
                <a:solidFill>
                  <a:schemeClr val="bg1"/>
                </a:solidFill>
              </a:defRPr>
            </a:lvl1pPr>
          </a:lstStyle>
          <a:p>
            <a:r>
              <a:rPr lang="en-US" dirty="0"/>
              <a:t>Click to edit Master title style</a:t>
            </a:r>
          </a:p>
        </p:txBody>
      </p:sp>
      <p:sp>
        <p:nvSpPr>
          <p:cNvPr id="13" name="Subtitle 2"/>
          <p:cNvSpPr>
            <a:spLocks noGrp="1"/>
          </p:cNvSpPr>
          <p:nvPr>
            <p:ph type="subTitle" idx="1"/>
          </p:nvPr>
        </p:nvSpPr>
        <p:spPr>
          <a:xfrm>
            <a:off x="838200" y="3602038"/>
            <a:ext cx="9829800" cy="1655762"/>
          </a:xfrm>
        </p:spPr>
        <p:txBody>
          <a:bodyPr>
            <a:norm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990327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92000" cy="17315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1CB3A6-305A-4C01-85FB-2385D621F7C2}" type="datetimeFigureOut">
              <a:rPr lang="en-US" smtClean="0"/>
              <a:t>3/23/2021</a:t>
            </a:fld>
            <a:endParaRPr lang="en-US"/>
          </a:p>
        </p:txBody>
      </p:sp>
      <p:sp>
        <p:nvSpPr>
          <p:cNvPr id="6" name="Slide Number Placeholder 5"/>
          <p:cNvSpPr>
            <a:spLocks noGrp="1"/>
          </p:cNvSpPr>
          <p:nvPr>
            <p:ph type="sldNum" sz="quarter" idx="12"/>
          </p:nvPr>
        </p:nvSpPr>
        <p:spPr/>
        <p:txBody>
          <a:bodyPr/>
          <a:lstStyle/>
          <a:p>
            <a:fld id="{B2F6C783-D08D-48C8-AD32-B3240A4157B3}" type="slidenum">
              <a:rPr lang="en-US" smtClean="0"/>
              <a:t>‹#›</a:t>
            </a:fld>
            <a:endParaRPr lang="en-US"/>
          </a:p>
        </p:txBody>
      </p:sp>
    </p:spTree>
    <p:extLst>
      <p:ext uri="{BB962C8B-B14F-4D97-AF65-F5344CB8AC3E}">
        <p14:creationId xmlns:p14="http://schemas.microsoft.com/office/powerpoint/2010/main" val="3913628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1709738"/>
            <a:ext cx="12192000" cy="4135438"/>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3B1CB3A6-305A-4C01-85FB-2385D621F7C2}" type="datetimeFigureOut">
              <a:rPr lang="en-US" smtClean="0"/>
              <a:t>3/23/2021</a:t>
            </a:fld>
            <a:endParaRPr lang="en-US"/>
          </a:p>
        </p:txBody>
      </p:sp>
      <p:sp>
        <p:nvSpPr>
          <p:cNvPr id="6" name="Slide Number Placeholder 5"/>
          <p:cNvSpPr>
            <a:spLocks noGrp="1"/>
          </p:cNvSpPr>
          <p:nvPr>
            <p:ph type="sldNum" sz="quarter" idx="12"/>
          </p:nvPr>
        </p:nvSpPr>
        <p:spPr/>
        <p:txBody>
          <a:bodyPr/>
          <a:lstStyle/>
          <a:p>
            <a:fld id="{B2F6C783-D08D-48C8-AD32-B3240A4157B3}" type="slidenum">
              <a:rPr lang="en-US" smtClean="0"/>
              <a:t>‹#›</a:t>
            </a:fld>
            <a:endParaRPr lang="en-US"/>
          </a:p>
        </p:txBody>
      </p:sp>
    </p:spTree>
    <p:extLst>
      <p:ext uri="{BB962C8B-B14F-4D97-AF65-F5344CB8AC3E}">
        <p14:creationId xmlns:p14="http://schemas.microsoft.com/office/powerpoint/2010/main" val="4098202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12192000" cy="1731546"/>
          </a:xfrm>
          <a:prstGeom prst="rect">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1CB3A6-305A-4C01-85FB-2385D621F7C2}" type="datetimeFigureOut">
              <a:rPr lang="en-US" smtClean="0"/>
              <a:t>3/23/2021</a:t>
            </a:fld>
            <a:endParaRPr lang="en-US"/>
          </a:p>
        </p:txBody>
      </p:sp>
      <p:sp>
        <p:nvSpPr>
          <p:cNvPr id="7" name="Slide Number Placeholder 6"/>
          <p:cNvSpPr>
            <a:spLocks noGrp="1"/>
          </p:cNvSpPr>
          <p:nvPr>
            <p:ph type="sldNum" sz="quarter" idx="12"/>
          </p:nvPr>
        </p:nvSpPr>
        <p:spPr/>
        <p:txBody>
          <a:bodyPr/>
          <a:lstStyle/>
          <a:p>
            <a:fld id="{B2F6C783-D08D-48C8-AD32-B3240A4157B3}" type="slidenum">
              <a:rPr lang="en-US" smtClean="0"/>
              <a:t>‹#›</a:t>
            </a:fld>
            <a:endParaRPr lang="en-US"/>
          </a:p>
        </p:txBody>
      </p:sp>
    </p:spTree>
    <p:extLst>
      <p:ext uri="{BB962C8B-B14F-4D97-AF65-F5344CB8AC3E}">
        <p14:creationId xmlns:p14="http://schemas.microsoft.com/office/powerpoint/2010/main" val="92002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12192000" cy="1731546"/>
          </a:xfrm>
          <a:prstGeom prst="rect">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1CB3A6-305A-4C01-85FB-2385D621F7C2}" type="datetimeFigureOut">
              <a:rPr lang="en-US" smtClean="0"/>
              <a:t>3/23/2021</a:t>
            </a:fld>
            <a:endParaRPr lang="en-US"/>
          </a:p>
        </p:txBody>
      </p:sp>
      <p:sp>
        <p:nvSpPr>
          <p:cNvPr id="9" name="Slide Number Placeholder 8"/>
          <p:cNvSpPr>
            <a:spLocks noGrp="1"/>
          </p:cNvSpPr>
          <p:nvPr>
            <p:ph type="sldNum" sz="quarter" idx="12"/>
          </p:nvPr>
        </p:nvSpPr>
        <p:spPr/>
        <p:txBody>
          <a:bodyPr/>
          <a:lstStyle/>
          <a:p>
            <a:fld id="{B2F6C783-D08D-48C8-AD32-B3240A4157B3}" type="slidenum">
              <a:rPr lang="en-US" smtClean="0"/>
              <a:t>‹#›</a:t>
            </a:fld>
            <a:endParaRPr lang="en-US"/>
          </a:p>
        </p:txBody>
      </p:sp>
    </p:spTree>
    <p:extLst>
      <p:ext uri="{BB962C8B-B14F-4D97-AF65-F5344CB8AC3E}">
        <p14:creationId xmlns:p14="http://schemas.microsoft.com/office/powerpoint/2010/main" val="367194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1731546"/>
          </a:xfrm>
          <a:prstGeom prst="rect">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3B1CB3A6-305A-4C01-85FB-2385D621F7C2}" type="datetimeFigureOut">
              <a:rPr lang="en-US" smtClean="0"/>
              <a:t>3/23/2021</a:t>
            </a:fld>
            <a:endParaRPr lang="en-US"/>
          </a:p>
        </p:txBody>
      </p:sp>
      <p:sp>
        <p:nvSpPr>
          <p:cNvPr id="5" name="Slide Number Placeholder 4"/>
          <p:cNvSpPr>
            <a:spLocks noGrp="1"/>
          </p:cNvSpPr>
          <p:nvPr>
            <p:ph type="sldNum" sz="quarter" idx="12"/>
          </p:nvPr>
        </p:nvSpPr>
        <p:spPr/>
        <p:txBody>
          <a:bodyPr/>
          <a:lstStyle/>
          <a:p>
            <a:fld id="{B2F6C783-D08D-48C8-AD32-B3240A4157B3}" type="slidenum">
              <a:rPr lang="en-US" smtClean="0"/>
              <a:t>‹#›</a:t>
            </a:fld>
            <a:endParaRPr lang="en-US"/>
          </a:p>
        </p:txBody>
      </p:sp>
    </p:spTree>
    <p:extLst>
      <p:ext uri="{BB962C8B-B14F-4D97-AF65-F5344CB8AC3E}">
        <p14:creationId xmlns:p14="http://schemas.microsoft.com/office/powerpoint/2010/main" val="507710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CB3A6-305A-4C01-85FB-2385D621F7C2}" type="datetimeFigureOut">
              <a:rPr lang="en-US" smtClean="0"/>
              <a:t>3/23/2021</a:t>
            </a:fld>
            <a:endParaRPr lang="en-US"/>
          </a:p>
        </p:txBody>
      </p:sp>
      <p:sp>
        <p:nvSpPr>
          <p:cNvPr id="4" name="Slide Number Placeholder 3"/>
          <p:cNvSpPr>
            <a:spLocks noGrp="1"/>
          </p:cNvSpPr>
          <p:nvPr>
            <p:ph type="sldNum" sz="quarter" idx="12"/>
          </p:nvPr>
        </p:nvSpPr>
        <p:spPr/>
        <p:txBody>
          <a:bodyPr/>
          <a:lstStyle/>
          <a:p>
            <a:fld id="{B2F6C783-D08D-48C8-AD32-B3240A4157B3}" type="slidenum">
              <a:rPr lang="en-US" smtClean="0"/>
              <a:t>‹#›</a:t>
            </a:fld>
            <a:endParaRPr lang="en-US"/>
          </a:p>
        </p:txBody>
      </p:sp>
    </p:spTree>
    <p:extLst>
      <p:ext uri="{BB962C8B-B14F-4D97-AF65-F5344CB8AC3E}">
        <p14:creationId xmlns:p14="http://schemas.microsoft.com/office/powerpoint/2010/main" val="427580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365124"/>
            <a:ext cx="4772025" cy="1692275"/>
          </a:xfrm>
          <a:prstGeom prst="rect">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1CB3A6-305A-4C01-85FB-2385D621F7C2}" type="datetimeFigureOut">
              <a:rPr lang="en-US" smtClean="0"/>
              <a:t>3/23/2021</a:t>
            </a:fld>
            <a:endParaRPr lang="en-US"/>
          </a:p>
        </p:txBody>
      </p:sp>
      <p:sp>
        <p:nvSpPr>
          <p:cNvPr id="7" name="Slide Number Placeholder 6"/>
          <p:cNvSpPr>
            <a:spLocks noGrp="1"/>
          </p:cNvSpPr>
          <p:nvPr>
            <p:ph type="sldNum" sz="quarter" idx="12"/>
          </p:nvPr>
        </p:nvSpPr>
        <p:spPr/>
        <p:txBody>
          <a:bodyPr/>
          <a:lstStyle/>
          <a:p>
            <a:fld id="{B2F6C783-D08D-48C8-AD32-B3240A4157B3}" type="slidenum">
              <a:rPr lang="en-US" smtClean="0"/>
              <a:t>‹#›</a:t>
            </a:fld>
            <a:endParaRPr lang="en-US"/>
          </a:p>
        </p:txBody>
      </p:sp>
    </p:spTree>
    <p:extLst>
      <p:ext uri="{BB962C8B-B14F-4D97-AF65-F5344CB8AC3E}">
        <p14:creationId xmlns:p14="http://schemas.microsoft.com/office/powerpoint/2010/main" val="1758938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365124"/>
            <a:ext cx="4772025" cy="1692275"/>
          </a:xfrm>
          <a:prstGeom prst="rect">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1CB3A6-305A-4C01-85FB-2385D621F7C2}" type="datetimeFigureOut">
              <a:rPr lang="en-US" smtClean="0"/>
              <a:t>3/23/2021</a:t>
            </a:fld>
            <a:endParaRPr lang="en-US"/>
          </a:p>
        </p:txBody>
      </p:sp>
      <p:sp>
        <p:nvSpPr>
          <p:cNvPr id="7" name="Slide Number Placeholder 6"/>
          <p:cNvSpPr>
            <a:spLocks noGrp="1"/>
          </p:cNvSpPr>
          <p:nvPr>
            <p:ph type="sldNum" sz="quarter" idx="12"/>
          </p:nvPr>
        </p:nvSpPr>
        <p:spPr/>
        <p:txBody>
          <a:bodyPr/>
          <a:lstStyle/>
          <a:p>
            <a:fld id="{B2F6C783-D08D-48C8-AD32-B3240A4157B3}" type="slidenum">
              <a:rPr lang="en-US" smtClean="0"/>
              <a:t>‹#›</a:t>
            </a:fld>
            <a:endParaRPr lang="en-US"/>
          </a:p>
        </p:txBody>
      </p:sp>
    </p:spTree>
    <p:extLst>
      <p:ext uri="{BB962C8B-B14F-4D97-AF65-F5344CB8AC3E}">
        <p14:creationId xmlns:p14="http://schemas.microsoft.com/office/powerpoint/2010/main" val="46749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004976"/>
                </a:solidFill>
              </a:defRPr>
            </a:lvl1pPr>
          </a:lstStyle>
          <a:p>
            <a:fld id="{3B1CB3A6-305A-4C01-85FB-2385D621F7C2}" type="datetimeFigureOut">
              <a:rPr lang="en-US" smtClean="0"/>
              <a:pPr/>
              <a:t>3/23/2021</a:t>
            </a:fld>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rgbClr val="004976"/>
                </a:solidFill>
              </a:defRPr>
            </a:lvl1pPr>
          </a:lstStyle>
          <a:p>
            <a:fld id="{B2F6C783-D08D-48C8-AD32-B3240A4157B3}" type="slidenum">
              <a:rPr lang="en-US" smtClean="0"/>
              <a:pPr/>
              <a:t>‹#›</a:t>
            </a:fld>
            <a:endParaRPr lang="en-US" dirty="0"/>
          </a:p>
        </p:txBody>
      </p:sp>
      <p:pic>
        <p:nvPicPr>
          <p:cNvPr id="13" name="Picture 12" descr="A red four line swirl, placed to the left of &quot;American Anthropological Association&quot; in black, all uppercase font, which is above &quot;Advancing Knowledge, Solving Human Problems&quot; in blue titlecase font." title="American Anthropological Association Logo"/>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259179" y="6271042"/>
            <a:ext cx="3673642" cy="535740"/>
          </a:xfrm>
          <a:prstGeom prst="rect">
            <a:avLst/>
          </a:prstGeom>
        </p:spPr>
      </p:pic>
      <p:sp>
        <p:nvSpPr>
          <p:cNvPr id="15" name="Rectangle 14"/>
          <p:cNvSpPr/>
          <p:nvPr userDrawn="1"/>
        </p:nvSpPr>
        <p:spPr>
          <a:xfrm>
            <a:off x="0" y="0"/>
            <a:ext cx="12192000" cy="365125"/>
          </a:xfrm>
          <a:prstGeom prst="rect">
            <a:avLst/>
          </a:prstGeom>
          <a:solidFill>
            <a:srgbClr val="CE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5863263"/>
            <a:ext cx="12192000" cy="365125"/>
          </a:xfrm>
          <a:prstGeom prst="rect">
            <a:avLst/>
          </a:prstGeom>
          <a:solidFill>
            <a:srgbClr val="CE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8914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Doing Cultural Resource Management Your Way:  Webinar Outline</a:t>
            </a:r>
          </a:p>
        </p:txBody>
      </p:sp>
      <p:sp>
        <p:nvSpPr>
          <p:cNvPr id="3" name="Content Placeholder 2"/>
          <p:cNvSpPr>
            <a:spLocks noGrp="1"/>
          </p:cNvSpPr>
          <p:nvPr>
            <p:ph idx="1"/>
          </p:nvPr>
        </p:nvSpPr>
        <p:spPr>
          <a:xfrm>
            <a:off x="838200" y="1997075"/>
            <a:ext cx="10515600" cy="3756025"/>
          </a:xfrm>
        </p:spPr>
        <p:txBody>
          <a:bodyPr/>
          <a:lstStyle/>
          <a:p>
            <a:pPr marL="514350" indent="-514350">
              <a:buFont typeface="+mj-lt"/>
              <a:buAutoNum type="arabicPeriod"/>
            </a:pPr>
            <a:r>
              <a:rPr lang="en-US" b="1" dirty="0"/>
              <a:t>Dennis Griffin – Oregon State Historical Preservation Office, </a:t>
            </a:r>
            <a:r>
              <a:rPr lang="en-US" b="1" i="1" dirty="0"/>
              <a:t>retired</a:t>
            </a:r>
          </a:p>
          <a:p>
            <a:pPr marL="514350" indent="-514350">
              <a:buFont typeface="+mj-lt"/>
              <a:buAutoNum type="arabicPeriod"/>
            </a:pPr>
            <a:r>
              <a:rPr lang="en-US" b="1" dirty="0"/>
              <a:t>Misty Jackson – </a:t>
            </a:r>
            <a:r>
              <a:rPr lang="en-US" b="1" dirty="0" err="1"/>
              <a:t>Arbre</a:t>
            </a:r>
            <a:r>
              <a:rPr lang="en-US" b="1" dirty="0"/>
              <a:t> </a:t>
            </a:r>
            <a:r>
              <a:rPr lang="en-US" b="1" dirty="0" err="1"/>
              <a:t>Croche</a:t>
            </a:r>
            <a:r>
              <a:rPr lang="en-US" b="1" dirty="0"/>
              <a:t> Cultural Resources LLC</a:t>
            </a:r>
          </a:p>
          <a:p>
            <a:pPr marL="514350" indent="-514350">
              <a:buFont typeface="+mj-lt"/>
              <a:buAutoNum type="arabicPeriod"/>
            </a:pPr>
            <a:r>
              <a:rPr lang="en-US" b="1" dirty="0"/>
              <a:t>Chat Q&amp;A</a:t>
            </a:r>
          </a:p>
          <a:p>
            <a:pPr marL="514350" indent="-514350">
              <a:buFont typeface="+mj-lt"/>
              <a:buAutoNum type="arabicPeriod"/>
            </a:pPr>
            <a:r>
              <a:rPr lang="en-US" b="1" dirty="0"/>
              <a:t>Summary</a:t>
            </a:r>
          </a:p>
          <a:p>
            <a:pPr marL="0" indent="0">
              <a:buNone/>
            </a:pPr>
            <a:endParaRPr lang="en-US" dirty="0"/>
          </a:p>
          <a:p>
            <a:pPr marL="0" indent="0" algn="ctr">
              <a:buNone/>
            </a:pPr>
            <a:r>
              <a:rPr lang="en-US" b="1" dirty="0"/>
              <a:t>We will get started at 1:00 p.m. EDT!</a:t>
            </a:r>
          </a:p>
        </p:txBody>
      </p:sp>
    </p:spTree>
    <p:extLst>
      <p:ext uri="{BB962C8B-B14F-4D97-AF65-F5344CB8AC3E}">
        <p14:creationId xmlns:p14="http://schemas.microsoft.com/office/powerpoint/2010/main" val="3621540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293C-8065-1244-8DF2-C4CADA631A70}"/>
              </a:ext>
            </a:extLst>
          </p:cNvPr>
          <p:cNvSpPr>
            <a:spLocks noGrp="1"/>
          </p:cNvSpPr>
          <p:nvPr>
            <p:ph type="title"/>
          </p:nvPr>
        </p:nvSpPr>
        <p:spPr/>
        <p:txBody>
          <a:bodyPr/>
          <a:lstStyle/>
          <a:p>
            <a:r>
              <a:rPr lang="en-US" dirty="0"/>
              <a:t>My Education</a:t>
            </a:r>
          </a:p>
        </p:txBody>
      </p:sp>
      <p:sp>
        <p:nvSpPr>
          <p:cNvPr id="3" name="Content Placeholder 2">
            <a:extLst>
              <a:ext uri="{FF2B5EF4-FFF2-40B4-BE49-F238E27FC236}">
                <a16:creationId xmlns:a16="http://schemas.microsoft.com/office/drawing/2014/main" id="{6783FD05-9F59-6B4E-96A8-C62E4E6B9C47}"/>
              </a:ext>
            </a:extLst>
          </p:cNvPr>
          <p:cNvSpPr>
            <a:spLocks noGrp="1"/>
          </p:cNvSpPr>
          <p:nvPr>
            <p:ph idx="1"/>
          </p:nvPr>
        </p:nvSpPr>
        <p:spPr/>
        <p:txBody>
          <a:bodyPr/>
          <a:lstStyle/>
          <a:p>
            <a:r>
              <a:rPr lang="en-US" dirty="0"/>
              <a:t>PhD in archaeology, MA in Interdisciplinary Studies (Archaeology, Cultural Anthropology, &amp; Historic Preservation) and two BS degrees  </a:t>
            </a:r>
          </a:p>
          <a:p>
            <a:r>
              <a:rPr lang="en-US" dirty="0"/>
              <a:t>Student internships with several tribes and served as a university research and teaching assistant. </a:t>
            </a:r>
          </a:p>
          <a:p>
            <a:r>
              <a:rPr lang="en-US" dirty="0"/>
              <a:t>My anthropological training has had a direct influence on every job I have had during my career. Working with and learning from Tribes has had the greatest influence.</a:t>
            </a:r>
          </a:p>
          <a:p>
            <a:endParaRPr lang="en-US" dirty="0"/>
          </a:p>
        </p:txBody>
      </p:sp>
    </p:spTree>
    <p:extLst>
      <p:ext uri="{BB962C8B-B14F-4D97-AF65-F5344CB8AC3E}">
        <p14:creationId xmlns:p14="http://schemas.microsoft.com/office/powerpoint/2010/main" val="1460539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EB58F-C37F-D547-B085-CEC346FBA895}"/>
              </a:ext>
            </a:extLst>
          </p:cNvPr>
          <p:cNvSpPr>
            <a:spLocks noGrp="1"/>
          </p:cNvSpPr>
          <p:nvPr>
            <p:ph type="title"/>
          </p:nvPr>
        </p:nvSpPr>
        <p:spPr/>
        <p:txBody>
          <a:bodyPr/>
          <a:lstStyle/>
          <a:p>
            <a:r>
              <a:rPr lang="en-US" dirty="0"/>
              <a:t>What is Cultural Resource Management?</a:t>
            </a:r>
          </a:p>
        </p:txBody>
      </p:sp>
      <p:sp>
        <p:nvSpPr>
          <p:cNvPr id="3" name="Content Placeholder 2">
            <a:extLst>
              <a:ext uri="{FF2B5EF4-FFF2-40B4-BE49-F238E27FC236}">
                <a16:creationId xmlns:a16="http://schemas.microsoft.com/office/drawing/2014/main" id="{899DFB87-E54E-324A-BAB2-2DDB7954C362}"/>
              </a:ext>
            </a:extLst>
          </p:cNvPr>
          <p:cNvSpPr>
            <a:spLocks noGrp="1"/>
          </p:cNvSpPr>
          <p:nvPr>
            <p:ph idx="1"/>
          </p:nvPr>
        </p:nvSpPr>
        <p:spPr/>
        <p:txBody>
          <a:bodyPr/>
          <a:lstStyle/>
          <a:p>
            <a:r>
              <a:rPr lang="en-US" dirty="0"/>
              <a:t>Survey, testing, excavation, and mitigation of cultural resources;</a:t>
            </a:r>
          </a:p>
          <a:p>
            <a:r>
              <a:rPr lang="en-US" dirty="0"/>
              <a:t>Requires collecting background research, talking to local informants, consulting with tribes, analyzing prehistoric and historic artifacts, writing reports, and publishing results. </a:t>
            </a:r>
          </a:p>
          <a:p>
            <a:pPr marL="0" indent="0">
              <a:buNone/>
            </a:pPr>
            <a:endParaRPr lang="en-US" dirty="0"/>
          </a:p>
          <a:p>
            <a:endParaRPr lang="en-US" dirty="0"/>
          </a:p>
        </p:txBody>
      </p:sp>
    </p:spTree>
    <p:extLst>
      <p:ext uri="{BB962C8B-B14F-4D97-AF65-F5344CB8AC3E}">
        <p14:creationId xmlns:p14="http://schemas.microsoft.com/office/powerpoint/2010/main" val="1533769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1454-ED24-574A-8F4A-42878FDCD5A6}"/>
              </a:ext>
            </a:extLst>
          </p:cNvPr>
          <p:cNvSpPr>
            <a:spLocks noGrp="1"/>
          </p:cNvSpPr>
          <p:nvPr>
            <p:ph type="title"/>
          </p:nvPr>
        </p:nvSpPr>
        <p:spPr/>
        <p:txBody>
          <a:bodyPr/>
          <a:lstStyle/>
          <a:p>
            <a:r>
              <a:rPr lang="en-US" dirty="0"/>
              <a:t>Basic Requirements to Find CRM Work</a:t>
            </a:r>
          </a:p>
        </p:txBody>
      </p:sp>
      <p:sp>
        <p:nvSpPr>
          <p:cNvPr id="3" name="Content Placeholder 2">
            <a:extLst>
              <a:ext uri="{FF2B5EF4-FFF2-40B4-BE49-F238E27FC236}">
                <a16:creationId xmlns:a16="http://schemas.microsoft.com/office/drawing/2014/main" id="{159686E2-24D9-8A4D-A5A8-2ACA4565AA4A}"/>
              </a:ext>
            </a:extLst>
          </p:cNvPr>
          <p:cNvSpPr>
            <a:spLocks noGrp="1"/>
          </p:cNvSpPr>
          <p:nvPr>
            <p:ph idx="1"/>
          </p:nvPr>
        </p:nvSpPr>
        <p:spPr/>
        <p:txBody>
          <a:bodyPr/>
          <a:lstStyle/>
          <a:p>
            <a:r>
              <a:rPr lang="en-US" dirty="0"/>
              <a:t>Bachelor’s degree in Anthropology minimally required;</a:t>
            </a:r>
          </a:p>
          <a:p>
            <a:r>
              <a:rPr lang="en-US" dirty="0"/>
              <a:t>Master’s degree to be crew leader;</a:t>
            </a:r>
          </a:p>
          <a:p>
            <a:r>
              <a:rPr lang="en-US" dirty="0"/>
              <a:t>Field school;</a:t>
            </a:r>
          </a:p>
          <a:p>
            <a:r>
              <a:rPr lang="en-US" dirty="0"/>
              <a:t>Ability to write and work with others in a team.</a:t>
            </a:r>
          </a:p>
          <a:p>
            <a:endParaRPr lang="en-US" dirty="0"/>
          </a:p>
        </p:txBody>
      </p:sp>
    </p:spTree>
    <p:extLst>
      <p:ext uri="{BB962C8B-B14F-4D97-AF65-F5344CB8AC3E}">
        <p14:creationId xmlns:p14="http://schemas.microsoft.com/office/powerpoint/2010/main" val="1138127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96219-AE73-F541-9D3C-3EC0D027FB4C}"/>
              </a:ext>
            </a:extLst>
          </p:cNvPr>
          <p:cNvSpPr>
            <a:spLocks noGrp="1"/>
          </p:cNvSpPr>
          <p:nvPr>
            <p:ph type="title"/>
          </p:nvPr>
        </p:nvSpPr>
        <p:spPr/>
        <p:txBody>
          <a:bodyPr/>
          <a:lstStyle/>
          <a:p>
            <a:r>
              <a:rPr lang="en-US" dirty="0"/>
              <a:t>Working in CRM</a:t>
            </a:r>
          </a:p>
        </p:txBody>
      </p:sp>
      <p:sp>
        <p:nvSpPr>
          <p:cNvPr id="3" name="Text Placeholder 2">
            <a:extLst>
              <a:ext uri="{FF2B5EF4-FFF2-40B4-BE49-F238E27FC236}">
                <a16:creationId xmlns:a16="http://schemas.microsoft.com/office/drawing/2014/main" id="{AF746B79-F5A4-8A4B-86A6-71507921AE4F}"/>
              </a:ext>
            </a:extLst>
          </p:cNvPr>
          <p:cNvSpPr>
            <a:spLocks noGrp="1"/>
          </p:cNvSpPr>
          <p:nvPr>
            <p:ph type="body" idx="1"/>
          </p:nvPr>
        </p:nvSpPr>
        <p:spPr/>
        <p:txBody>
          <a:bodyPr/>
          <a:lstStyle/>
          <a:p>
            <a:r>
              <a:rPr lang="en-US" dirty="0"/>
              <a:t>Needs</a:t>
            </a:r>
          </a:p>
        </p:txBody>
      </p:sp>
      <p:sp>
        <p:nvSpPr>
          <p:cNvPr id="4" name="Content Placeholder 3">
            <a:extLst>
              <a:ext uri="{FF2B5EF4-FFF2-40B4-BE49-F238E27FC236}">
                <a16:creationId xmlns:a16="http://schemas.microsoft.com/office/drawing/2014/main" id="{9EECBFFD-9D00-DF49-A618-6FD85DE4E09D}"/>
              </a:ext>
            </a:extLst>
          </p:cNvPr>
          <p:cNvSpPr>
            <a:spLocks noGrp="1"/>
          </p:cNvSpPr>
          <p:nvPr>
            <p:ph sz="half" idx="2"/>
          </p:nvPr>
        </p:nvSpPr>
        <p:spPr>
          <a:xfrm>
            <a:off x="839788" y="2505074"/>
            <a:ext cx="5332410" cy="3166677"/>
          </a:xfrm>
        </p:spPr>
        <p:txBody>
          <a:bodyPr>
            <a:normAutofit fontScale="85000" lnSpcReduction="10000"/>
          </a:bodyPr>
          <a:lstStyle/>
          <a:p>
            <a:r>
              <a:rPr lang="en-US" sz="3300" dirty="0"/>
              <a:t>Love of outdoors; OK getting dirty </a:t>
            </a:r>
          </a:p>
          <a:p>
            <a:r>
              <a:rPr lang="en-US" sz="3300" dirty="0"/>
              <a:t>Love of history &amp; solving puzzles </a:t>
            </a:r>
          </a:p>
          <a:p>
            <a:r>
              <a:rPr lang="en-US" sz="3300" dirty="0"/>
              <a:t>More skills = greater opportunity to work</a:t>
            </a:r>
            <a:r>
              <a:rPr lang="en-US" dirty="0"/>
              <a:t>	</a:t>
            </a:r>
          </a:p>
          <a:p>
            <a:r>
              <a:rPr lang="en-US" sz="3300" dirty="0"/>
              <a:t>Interest in a challenge </a:t>
            </a:r>
          </a:p>
          <a:p>
            <a:r>
              <a:rPr lang="en-US" sz="3300" dirty="0"/>
              <a:t>Money is not that important</a:t>
            </a:r>
          </a:p>
        </p:txBody>
      </p:sp>
      <p:sp>
        <p:nvSpPr>
          <p:cNvPr id="5" name="Text Placeholder 4">
            <a:extLst>
              <a:ext uri="{FF2B5EF4-FFF2-40B4-BE49-F238E27FC236}">
                <a16:creationId xmlns:a16="http://schemas.microsoft.com/office/drawing/2014/main" id="{21A44050-0016-564A-A223-9F08FC82D602}"/>
              </a:ext>
            </a:extLst>
          </p:cNvPr>
          <p:cNvSpPr>
            <a:spLocks noGrp="1"/>
          </p:cNvSpPr>
          <p:nvPr>
            <p:ph type="body" sz="quarter" idx="3"/>
          </p:nvPr>
        </p:nvSpPr>
        <p:spPr>
          <a:xfrm>
            <a:off x="6345198" y="1681163"/>
            <a:ext cx="5183188" cy="823912"/>
          </a:xfrm>
        </p:spPr>
        <p:txBody>
          <a:bodyPr/>
          <a:lstStyle/>
          <a:p>
            <a:r>
              <a:rPr lang="en-US" dirty="0"/>
              <a:t>Outcomes</a:t>
            </a:r>
          </a:p>
        </p:txBody>
      </p:sp>
      <p:sp>
        <p:nvSpPr>
          <p:cNvPr id="6" name="Content Placeholder 5">
            <a:extLst>
              <a:ext uri="{FF2B5EF4-FFF2-40B4-BE49-F238E27FC236}">
                <a16:creationId xmlns:a16="http://schemas.microsoft.com/office/drawing/2014/main" id="{38F8429A-B4F5-074F-A0E7-B0F9E9F2657D}"/>
              </a:ext>
            </a:extLst>
          </p:cNvPr>
          <p:cNvSpPr>
            <a:spLocks noGrp="1"/>
          </p:cNvSpPr>
          <p:nvPr>
            <p:ph sz="quarter" idx="4"/>
          </p:nvPr>
        </p:nvSpPr>
        <p:spPr>
          <a:xfrm>
            <a:off x="6345197" y="2505075"/>
            <a:ext cx="5357813" cy="3684588"/>
          </a:xfrm>
        </p:spPr>
        <p:txBody>
          <a:bodyPr>
            <a:normAutofit/>
          </a:bodyPr>
          <a:lstStyle/>
          <a:p>
            <a:r>
              <a:rPr lang="en-US" dirty="0"/>
              <a:t>Travel and work in exotic places </a:t>
            </a:r>
          </a:p>
          <a:p>
            <a:r>
              <a:rPr lang="en-US" dirty="0"/>
              <a:t>Create scenarios from ltd. info.</a:t>
            </a:r>
          </a:p>
          <a:p>
            <a:r>
              <a:rPr lang="en-US" dirty="0"/>
              <a:t>Lead projects; on-job training available</a:t>
            </a:r>
          </a:p>
          <a:p>
            <a:r>
              <a:rPr lang="en-US" dirty="0"/>
              <a:t>Days are rarely ever boring</a:t>
            </a:r>
          </a:p>
          <a:p>
            <a:r>
              <a:rPr lang="en-US" dirty="0"/>
              <a:t>Will love what you do</a:t>
            </a:r>
          </a:p>
        </p:txBody>
      </p:sp>
    </p:spTree>
    <p:extLst>
      <p:ext uri="{BB962C8B-B14F-4D97-AF65-F5344CB8AC3E}">
        <p14:creationId xmlns:p14="http://schemas.microsoft.com/office/powerpoint/2010/main" val="3842136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05A6D-EB36-E14F-834C-1FC0A19ABC72}"/>
              </a:ext>
            </a:extLst>
          </p:cNvPr>
          <p:cNvSpPr>
            <a:spLocks noGrp="1"/>
          </p:cNvSpPr>
          <p:nvPr>
            <p:ph type="title"/>
          </p:nvPr>
        </p:nvSpPr>
        <p:spPr/>
        <p:txBody>
          <a:bodyPr/>
          <a:lstStyle/>
          <a:p>
            <a:r>
              <a:rPr lang="en-US" dirty="0"/>
              <a:t>Skill and Education Recommendations</a:t>
            </a:r>
          </a:p>
        </p:txBody>
      </p:sp>
      <p:sp>
        <p:nvSpPr>
          <p:cNvPr id="3" name="Content Placeholder 2">
            <a:extLst>
              <a:ext uri="{FF2B5EF4-FFF2-40B4-BE49-F238E27FC236}">
                <a16:creationId xmlns:a16="http://schemas.microsoft.com/office/drawing/2014/main" id="{EC65C578-5C7E-3F40-B3BD-D840847C5F46}"/>
              </a:ext>
            </a:extLst>
          </p:cNvPr>
          <p:cNvSpPr>
            <a:spLocks noGrp="1"/>
          </p:cNvSpPr>
          <p:nvPr>
            <p:ph idx="1"/>
          </p:nvPr>
        </p:nvSpPr>
        <p:spPr/>
        <p:txBody>
          <a:bodyPr>
            <a:normAutofit/>
          </a:bodyPr>
          <a:lstStyle/>
          <a:p>
            <a:r>
              <a:rPr lang="en-US" dirty="0"/>
              <a:t>Acquire helpful ancillary skills:  geology, soils, faunal analysis, GIS, remote sensing, photography, reading a map, using a compass;</a:t>
            </a:r>
          </a:p>
          <a:p>
            <a:r>
              <a:rPr lang="en-US" dirty="0"/>
              <a:t>Gain as many archaeology skills from as many venues as possible (e.g., federal government, tribes, contractors);</a:t>
            </a:r>
          </a:p>
          <a:p>
            <a:r>
              <a:rPr lang="en-US" dirty="0"/>
              <a:t>Get a Master’s degree in anthropology and write a thesis dealing with some component related to field research.</a:t>
            </a:r>
          </a:p>
          <a:p>
            <a:pPr marL="0" indent="0">
              <a:buNone/>
            </a:pPr>
            <a:endParaRPr lang="en-US" dirty="0"/>
          </a:p>
        </p:txBody>
      </p:sp>
    </p:spTree>
    <p:extLst>
      <p:ext uri="{BB962C8B-B14F-4D97-AF65-F5344CB8AC3E}">
        <p14:creationId xmlns:p14="http://schemas.microsoft.com/office/powerpoint/2010/main" val="1938236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05A6D-EB36-E14F-834C-1FC0A19ABC72}"/>
              </a:ext>
            </a:extLst>
          </p:cNvPr>
          <p:cNvSpPr>
            <a:spLocks noGrp="1"/>
          </p:cNvSpPr>
          <p:nvPr>
            <p:ph type="title"/>
          </p:nvPr>
        </p:nvSpPr>
        <p:spPr/>
        <p:txBody>
          <a:bodyPr/>
          <a:lstStyle/>
          <a:p>
            <a:r>
              <a:rPr lang="en-US" dirty="0"/>
              <a:t>Work-Related Recommendations</a:t>
            </a:r>
          </a:p>
        </p:txBody>
      </p:sp>
      <p:sp>
        <p:nvSpPr>
          <p:cNvPr id="3" name="Content Placeholder 2">
            <a:extLst>
              <a:ext uri="{FF2B5EF4-FFF2-40B4-BE49-F238E27FC236}">
                <a16:creationId xmlns:a16="http://schemas.microsoft.com/office/drawing/2014/main" id="{EC65C578-5C7E-3F40-B3BD-D840847C5F46}"/>
              </a:ext>
            </a:extLst>
          </p:cNvPr>
          <p:cNvSpPr>
            <a:spLocks noGrp="1"/>
          </p:cNvSpPr>
          <p:nvPr>
            <p:ph idx="1"/>
          </p:nvPr>
        </p:nvSpPr>
        <p:spPr/>
        <p:txBody>
          <a:bodyPr>
            <a:normAutofit/>
          </a:bodyPr>
          <a:lstStyle/>
          <a:p>
            <a:r>
              <a:rPr lang="en-US" dirty="0"/>
              <a:t>Future jobs depend on where you previously worked, number and type of projects, and skills you have to offer; </a:t>
            </a:r>
          </a:p>
          <a:p>
            <a:r>
              <a:rPr lang="en-US" dirty="0"/>
              <a:t>Volunteering </a:t>
            </a:r>
            <a:r>
              <a:rPr lang="en-US" u="sng" dirty="0"/>
              <a:t>really</a:t>
            </a:r>
            <a:r>
              <a:rPr lang="en-US" dirty="0"/>
              <a:t> helps (e.g., internships, summer work, student projects);</a:t>
            </a:r>
          </a:p>
          <a:p>
            <a:r>
              <a:rPr lang="en-US" dirty="0"/>
              <a:t>Work for a Tribe in some capacity since that experience will influence the rest of your career;</a:t>
            </a:r>
          </a:p>
          <a:p>
            <a:r>
              <a:rPr lang="en-US" dirty="0"/>
              <a:t>If a job is worth doing, people have a right to know about it. Plan on sharing project results through conferences and publications.</a:t>
            </a:r>
          </a:p>
          <a:p>
            <a:endParaRPr lang="en-US" dirty="0"/>
          </a:p>
        </p:txBody>
      </p:sp>
    </p:spTree>
    <p:extLst>
      <p:ext uri="{BB962C8B-B14F-4D97-AF65-F5344CB8AC3E}">
        <p14:creationId xmlns:p14="http://schemas.microsoft.com/office/powerpoint/2010/main" val="2062043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A67C4-F7C5-40D0-8303-CF8B279D6C8D}"/>
              </a:ext>
            </a:extLst>
          </p:cNvPr>
          <p:cNvSpPr>
            <a:spLocks noGrp="1"/>
          </p:cNvSpPr>
          <p:nvPr>
            <p:ph type="title"/>
          </p:nvPr>
        </p:nvSpPr>
        <p:spPr/>
        <p:txBody>
          <a:bodyPr/>
          <a:lstStyle/>
          <a:p>
            <a:r>
              <a:rPr lang="en-US" dirty="0"/>
              <a:t>Misty Jackson Visual Description</a:t>
            </a:r>
          </a:p>
        </p:txBody>
      </p:sp>
      <p:sp>
        <p:nvSpPr>
          <p:cNvPr id="3" name="Text Placeholder 2">
            <a:extLst>
              <a:ext uri="{FF2B5EF4-FFF2-40B4-BE49-F238E27FC236}">
                <a16:creationId xmlns:a16="http://schemas.microsoft.com/office/drawing/2014/main" id="{9A5F6A35-DA36-4E78-B716-F558CEE3DFFD}"/>
              </a:ext>
            </a:extLst>
          </p:cNvPr>
          <p:cNvSpPr>
            <a:spLocks noGrp="1"/>
          </p:cNvSpPr>
          <p:nvPr>
            <p:ph type="body" idx="1"/>
          </p:nvPr>
        </p:nvSpPr>
        <p:spPr>
          <a:xfrm>
            <a:off x="778240" y="1825625"/>
            <a:ext cx="10839138" cy="4351338"/>
          </a:xfrm>
        </p:spPr>
        <p:txBody>
          <a:bodyPr>
            <a:normAutofit/>
          </a:bodyPr>
          <a:lstStyle/>
          <a:p>
            <a:pPr marL="0" indent="0">
              <a:buNone/>
            </a:pPr>
            <a:r>
              <a:rPr lang="en-US" sz="3200" dirty="0"/>
              <a:t>I am a Euro-American woman with long brown/blonde hair, brown eyes, and eyeglasses. I am in my living room, with a wood room divider in front of a window.</a:t>
            </a:r>
          </a:p>
          <a:p>
            <a:pPr marL="0" indent="0">
              <a:buNone/>
            </a:pPr>
            <a:endParaRPr lang="en-US" sz="3200" dirty="0"/>
          </a:p>
        </p:txBody>
      </p:sp>
    </p:spTree>
    <p:extLst>
      <p:ext uri="{BB962C8B-B14F-4D97-AF65-F5344CB8AC3E}">
        <p14:creationId xmlns:p14="http://schemas.microsoft.com/office/powerpoint/2010/main" val="1828654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71840-44A3-2A4C-B611-C54549DF461A}"/>
              </a:ext>
            </a:extLst>
          </p:cNvPr>
          <p:cNvSpPr>
            <a:spLocks noGrp="1"/>
          </p:cNvSpPr>
          <p:nvPr>
            <p:ph type="title"/>
          </p:nvPr>
        </p:nvSpPr>
        <p:spPr/>
        <p:txBody>
          <a:bodyPr>
            <a:normAutofit/>
          </a:bodyPr>
          <a:lstStyle/>
          <a:p>
            <a:r>
              <a:rPr lang="en-US" dirty="0"/>
              <a:t>What are the kinds of tasks associated with CRM? (Part I)</a:t>
            </a:r>
          </a:p>
        </p:txBody>
      </p:sp>
      <p:sp>
        <p:nvSpPr>
          <p:cNvPr id="3" name="Content Placeholder 2">
            <a:extLst>
              <a:ext uri="{FF2B5EF4-FFF2-40B4-BE49-F238E27FC236}">
                <a16:creationId xmlns:a16="http://schemas.microsoft.com/office/drawing/2014/main" id="{6EBBBA7E-D442-BA47-B4C9-47E0D50924E8}"/>
              </a:ext>
            </a:extLst>
          </p:cNvPr>
          <p:cNvSpPr>
            <a:spLocks noGrp="1"/>
          </p:cNvSpPr>
          <p:nvPr>
            <p:ph idx="1"/>
          </p:nvPr>
        </p:nvSpPr>
        <p:spPr/>
        <p:txBody>
          <a:bodyPr/>
          <a:lstStyle/>
          <a:p>
            <a:r>
              <a:rPr lang="en-US" b="1" dirty="0"/>
              <a:t>National Historic Preservation Act of 1966	</a:t>
            </a:r>
          </a:p>
          <a:p>
            <a:pPr marL="238125" indent="0">
              <a:buNone/>
            </a:pPr>
            <a:r>
              <a:rPr lang="en-US" b="1" dirty="0"/>
              <a:t>Secretary of the Interior Standards for:</a:t>
            </a:r>
          </a:p>
          <a:p>
            <a:pPr marL="0" indent="0">
              <a:buNone/>
            </a:pPr>
            <a:r>
              <a:rPr lang="en-US" b="1" dirty="0"/>
              <a:t>	◦ History	</a:t>
            </a:r>
          </a:p>
          <a:p>
            <a:pPr marL="0" indent="0">
              <a:buNone/>
            </a:pPr>
            <a:r>
              <a:rPr lang="en-US" b="1" dirty="0"/>
              <a:t>	◦ Archaeology </a:t>
            </a:r>
          </a:p>
          <a:p>
            <a:pPr marL="0" indent="0">
              <a:buNone/>
            </a:pPr>
            <a:r>
              <a:rPr lang="en-US" b="1" dirty="0"/>
              <a:t>	◦ Architectural History</a:t>
            </a:r>
          </a:p>
          <a:p>
            <a:pPr marL="0" indent="0">
              <a:buNone/>
            </a:pPr>
            <a:r>
              <a:rPr lang="en-US" b="1" dirty="0"/>
              <a:t>	◦ Architecture</a:t>
            </a:r>
          </a:p>
          <a:p>
            <a:pPr marL="0" indent="0">
              <a:buNone/>
            </a:pPr>
            <a:r>
              <a:rPr lang="en-US" b="1" dirty="0"/>
              <a:t>	◦ Historic Architecture</a:t>
            </a:r>
          </a:p>
          <a:p>
            <a:endParaRPr lang="en-US" dirty="0"/>
          </a:p>
        </p:txBody>
      </p:sp>
    </p:spTree>
    <p:extLst>
      <p:ext uri="{BB962C8B-B14F-4D97-AF65-F5344CB8AC3E}">
        <p14:creationId xmlns:p14="http://schemas.microsoft.com/office/powerpoint/2010/main" val="3258903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939A5-682C-5544-A055-87CE4E898F8B}"/>
              </a:ext>
            </a:extLst>
          </p:cNvPr>
          <p:cNvSpPr>
            <a:spLocks noGrp="1"/>
          </p:cNvSpPr>
          <p:nvPr>
            <p:ph type="title"/>
          </p:nvPr>
        </p:nvSpPr>
        <p:spPr/>
        <p:txBody>
          <a:bodyPr>
            <a:normAutofit/>
          </a:bodyPr>
          <a:lstStyle/>
          <a:p>
            <a:r>
              <a:rPr lang="en-US" dirty="0"/>
              <a:t>What are the kinds of tasks associated with CRM? (Part II)</a:t>
            </a:r>
          </a:p>
        </p:txBody>
      </p:sp>
      <p:sp>
        <p:nvSpPr>
          <p:cNvPr id="3" name="Content Placeholder 2">
            <a:extLst>
              <a:ext uri="{FF2B5EF4-FFF2-40B4-BE49-F238E27FC236}">
                <a16:creationId xmlns:a16="http://schemas.microsoft.com/office/drawing/2014/main" id="{ABE290F2-73C3-F843-84FD-76C9DB1C24B9}"/>
              </a:ext>
            </a:extLst>
          </p:cNvPr>
          <p:cNvSpPr>
            <a:spLocks noGrp="1"/>
          </p:cNvSpPr>
          <p:nvPr>
            <p:ph idx="1"/>
          </p:nvPr>
        </p:nvSpPr>
        <p:spPr/>
        <p:txBody>
          <a:bodyPr/>
          <a:lstStyle/>
          <a:p>
            <a:r>
              <a:rPr lang="en-US" b="1" dirty="0"/>
              <a:t>National Historic Preservation Act of 1966</a:t>
            </a:r>
          </a:p>
          <a:p>
            <a:pPr marL="238125" indent="0">
              <a:buNone/>
            </a:pPr>
            <a:r>
              <a:rPr lang="en-US" b="1" dirty="0"/>
              <a:t>https://</a:t>
            </a:r>
            <a:r>
              <a:rPr lang="en-US" b="1" dirty="0" err="1"/>
              <a:t>www.nps.gov</a:t>
            </a:r>
            <a:r>
              <a:rPr lang="en-US" b="1" dirty="0"/>
              <a:t>/articles/sec-standards-prof-</a:t>
            </a:r>
            <a:r>
              <a:rPr lang="en-US" b="1" dirty="0" err="1"/>
              <a:t>quals.htm</a:t>
            </a:r>
            <a:r>
              <a:rPr lang="en-US" b="1" dirty="0"/>
              <a:t>	</a:t>
            </a:r>
          </a:p>
          <a:p>
            <a:pPr marL="0" indent="0">
              <a:buNone/>
            </a:pPr>
            <a:endParaRPr lang="en-US" dirty="0"/>
          </a:p>
        </p:txBody>
      </p:sp>
      <p:pic>
        <p:nvPicPr>
          <p:cNvPr id="4" name="Picture 3" descr="A screenshot of the beginning of the Introductory section on the National Park's Service Professional Qualifications Standards.">
            <a:extLst>
              <a:ext uri="{FF2B5EF4-FFF2-40B4-BE49-F238E27FC236}">
                <a16:creationId xmlns:a16="http://schemas.microsoft.com/office/drawing/2014/main" id="{5F507478-4597-9046-9F62-B5DB4806009E}"/>
              </a:ext>
            </a:extLst>
          </p:cNvPr>
          <p:cNvPicPr>
            <a:picLocks noChangeAspect="1"/>
          </p:cNvPicPr>
          <p:nvPr/>
        </p:nvPicPr>
        <p:blipFill>
          <a:blip r:embed="rId3"/>
          <a:stretch>
            <a:fillRect/>
          </a:stretch>
        </p:blipFill>
        <p:spPr>
          <a:xfrm>
            <a:off x="2622097" y="2959293"/>
            <a:ext cx="6391160" cy="2875450"/>
          </a:xfrm>
          <a:prstGeom prst="rect">
            <a:avLst/>
          </a:prstGeom>
        </p:spPr>
      </p:pic>
    </p:spTree>
    <p:extLst>
      <p:ext uri="{BB962C8B-B14F-4D97-AF65-F5344CB8AC3E}">
        <p14:creationId xmlns:p14="http://schemas.microsoft.com/office/powerpoint/2010/main" val="2234877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15A1E-F740-074F-AC6A-6899CBDA7F10}"/>
              </a:ext>
            </a:extLst>
          </p:cNvPr>
          <p:cNvSpPr>
            <a:spLocks noGrp="1"/>
          </p:cNvSpPr>
          <p:nvPr>
            <p:ph type="title"/>
          </p:nvPr>
        </p:nvSpPr>
        <p:spPr/>
        <p:txBody>
          <a:bodyPr/>
          <a:lstStyle/>
          <a:p>
            <a:r>
              <a:rPr lang="en-US" dirty="0"/>
              <a:t>What are the kinds of tasks associated with CRM? </a:t>
            </a:r>
            <a:r>
              <a:rPr lang="en-US"/>
              <a:t>(Part III)</a:t>
            </a:r>
            <a:endParaRPr lang="en-US" dirty="0"/>
          </a:p>
        </p:txBody>
      </p:sp>
      <p:sp>
        <p:nvSpPr>
          <p:cNvPr id="3" name="Content Placeholder 2">
            <a:extLst>
              <a:ext uri="{FF2B5EF4-FFF2-40B4-BE49-F238E27FC236}">
                <a16:creationId xmlns:a16="http://schemas.microsoft.com/office/drawing/2014/main" id="{F3B1BA2E-9E92-4B4A-B931-B76FDB3849C0}"/>
              </a:ext>
            </a:extLst>
          </p:cNvPr>
          <p:cNvSpPr>
            <a:spLocks noGrp="1"/>
          </p:cNvSpPr>
          <p:nvPr>
            <p:ph idx="1"/>
          </p:nvPr>
        </p:nvSpPr>
        <p:spPr/>
        <p:txBody>
          <a:bodyPr/>
          <a:lstStyle/>
          <a:p>
            <a:r>
              <a:rPr lang="en-US" b="1" dirty="0"/>
              <a:t>Ethnohistorical research/Native American treaty related projects</a:t>
            </a:r>
          </a:p>
          <a:p>
            <a:pPr marL="0" indent="0">
              <a:buNone/>
            </a:pPr>
            <a:endParaRPr lang="en-US" b="1" dirty="0"/>
          </a:p>
          <a:p>
            <a:pPr marL="0" indent="0">
              <a:buNone/>
            </a:pPr>
            <a:r>
              <a:rPr lang="en-US" b="1" dirty="0"/>
              <a:t>Map of treaties &amp; villages included </a:t>
            </a:r>
          </a:p>
          <a:p>
            <a:pPr marL="0" indent="0">
              <a:buNone/>
            </a:pPr>
            <a:r>
              <a:rPr lang="en-US" b="1" dirty="0"/>
              <a:t>in the research for </a:t>
            </a:r>
          </a:p>
          <a:p>
            <a:pPr marL="0" indent="0">
              <a:buNone/>
            </a:pPr>
            <a:r>
              <a:rPr lang="en-US" b="1" dirty="0"/>
              <a:t>a 2014-2015 treaty case for a</a:t>
            </a:r>
          </a:p>
          <a:p>
            <a:pPr marL="0" indent="0">
              <a:buNone/>
            </a:pPr>
            <a:r>
              <a:rPr lang="en-US" b="1" dirty="0"/>
              <a:t>member of the</a:t>
            </a:r>
          </a:p>
          <a:p>
            <a:pPr marL="0" indent="0">
              <a:buNone/>
            </a:pPr>
            <a:r>
              <a:rPr lang="en-US" b="1" dirty="0"/>
              <a:t>Keweenaw Bay Indian Community </a:t>
            </a:r>
          </a:p>
          <a:p>
            <a:pPr marL="0" indent="0">
              <a:buNone/>
            </a:pPr>
            <a:endParaRPr lang="en-US" b="1" dirty="0"/>
          </a:p>
          <a:p>
            <a:endParaRPr lang="en-US" dirty="0"/>
          </a:p>
        </p:txBody>
      </p:sp>
      <p:pic>
        <p:nvPicPr>
          <p:cNvPr id="4" name="Picture 3" descr="Map of the region containing the present-day U.S. states of Michigan, Wisconsin, and Minnesota, a portion of southern Canada, and four of the five Great Lakes:  Superior, Michigan, Huron, and Erie.  The map's legend shows the land associated with four treaties -- 1854, 1842, 1837, and 1836 -- each of which is depicted in a different shading.">
            <a:extLst>
              <a:ext uri="{FF2B5EF4-FFF2-40B4-BE49-F238E27FC236}">
                <a16:creationId xmlns:a16="http://schemas.microsoft.com/office/drawing/2014/main" id="{5EDA0F7A-23F9-F840-8B73-FF82785F03CB}"/>
              </a:ext>
            </a:extLst>
          </p:cNvPr>
          <p:cNvPicPr>
            <a:picLocks noChangeAspect="1"/>
          </p:cNvPicPr>
          <p:nvPr/>
        </p:nvPicPr>
        <p:blipFill>
          <a:blip r:embed="rId3"/>
          <a:stretch>
            <a:fillRect/>
          </a:stretch>
        </p:blipFill>
        <p:spPr>
          <a:xfrm>
            <a:off x="6096000" y="2194027"/>
            <a:ext cx="5154387" cy="3982936"/>
          </a:xfrm>
          <a:prstGeom prst="rect">
            <a:avLst/>
          </a:prstGeom>
        </p:spPr>
      </p:pic>
    </p:spTree>
    <p:extLst>
      <p:ext uri="{BB962C8B-B14F-4D97-AF65-F5344CB8AC3E}">
        <p14:creationId xmlns:p14="http://schemas.microsoft.com/office/powerpoint/2010/main" val="3909903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A67C4-F7C5-40D0-8303-CF8B279D6C8D}"/>
              </a:ext>
            </a:extLst>
          </p:cNvPr>
          <p:cNvSpPr>
            <a:spLocks noGrp="1"/>
          </p:cNvSpPr>
          <p:nvPr>
            <p:ph type="title"/>
          </p:nvPr>
        </p:nvSpPr>
        <p:spPr/>
        <p:txBody>
          <a:bodyPr/>
          <a:lstStyle/>
          <a:p>
            <a:r>
              <a:rPr lang="en-US" dirty="0"/>
              <a:t>Elizabeth Briody Visual Description</a:t>
            </a:r>
          </a:p>
        </p:txBody>
      </p:sp>
      <p:sp>
        <p:nvSpPr>
          <p:cNvPr id="3" name="Text Placeholder 2">
            <a:extLst>
              <a:ext uri="{FF2B5EF4-FFF2-40B4-BE49-F238E27FC236}">
                <a16:creationId xmlns:a16="http://schemas.microsoft.com/office/drawing/2014/main" id="{9A5F6A35-DA36-4E78-B716-F558CEE3DFFD}"/>
              </a:ext>
            </a:extLst>
          </p:cNvPr>
          <p:cNvSpPr>
            <a:spLocks noGrp="1"/>
          </p:cNvSpPr>
          <p:nvPr>
            <p:ph type="body" idx="1"/>
          </p:nvPr>
        </p:nvSpPr>
        <p:spPr>
          <a:xfrm>
            <a:off x="838200" y="1840615"/>
            <a:ext cx="10515600" cy="4351338"/>
          </a:xfrm>
        </p:spPr>
        <p:txBody>
          <a:bodyPr>
            <a:normAutofit/>
          </a:bodyPr>
          <a:lstStyle/>
          <a:p>
            <a:pPr marL="0" indent="0">
              <a:buNone/>
            </a:pPr>
            <a:r>
              <a:rPr lang="en-US" sz="3200" dirty="0"/>
              <a:t>I am Elizabeth Briody, a white woman with brown eyeglasses and short hair. Today I am wearing a blue top. I am in my alcove, a little space in my house with a window.</a:t>
            </a:r>
          </a:p>
        </p:txBody>
      </p:sp>
    </p:spTree>
    <p:extLst>
      <p:ext uri="{BB962C8B-B14F-4D97-AF65-F5344CB8AC3E}">
        <p14:creationId xmlns:p14="http://schemas.microsoft.com/office/powerpoint/2010/main" val="2899990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35D72-C6A7-0E4D-BFF8-5E57C67A80B6}"/>
              </a:ext>
            </a:extLst>
          </p:cNvPr>
          <p:cNvSpPr>
            <a:spLocks noGrp="1"/>
          </p:cNvSpPr>
          <p:nvPr>
            <p:ph type="title"/>
          </p:nvPr>
        </p:nvSpPr>
        <p:spPr/>
        <p:txBody>
          <a:bodyPr/>
          <a:lstStyle/>
          <a:p>
            <a:r>
              <a:rPr lang="en-US" dirty="0"/>
              <a:t>Secretary of the Interior’s Standards for archaeology</a:t>
            </a:r>
          </a:p>
        </p:txBody>
      </p:sp>
      <p:sp>
        <p:nvSpPr>
          <p:cNvPr id="3" name="Content Placeholder 2">
            <a:extLst>
              <a:ext uri="{FF2B5EF4-FFF2-40B4-BE49-F238E27FC236}">
                <a16:creationId xmlns:a16="http://schemas.microsoft.com/office/drawing/2014/main" id="{1622F0DD-AF05-8544-BFF6-4411AF06BFC3}"/>
              </a:ext>
            </a:extLst>
          </p:cNvPr>
          <p:cNvSpPr>
            <a:spLocks noGrp="1"/>
          </p:cNvSpPr>
          <p:nvPr>
            <p:ph idx="1"/>
          </p:nvPr>
        </p:nvSpPr>
        <p:spPr/>
        <p:txBody>
          <a:bodyPr/>
          <a:lstStyle/>
          <a:p>
            <a:pPr marL="11113" indent="0">
              <a:buNone/>
            </a:pPr>
            <a:r>
              <a:rPr lang="en-US" b="1" dirty="0"/>
              <a:t>Archaeology’s minimum professional qualifications are a graduate degree in archeology, anthropology, or closely-related field plus:</a:t>
            </a:r>
          </a:p>
          <a:p>
            <a:pPr marL="979487" indent="-514350">
              <a:buAutoNum type="arabicPeriod"/>
            </a:pPr>
            <a:r>
              <a:rPr lang="en-US" b="1" dirty="0"/>
              <a:t>At least one year of full-time professional experience or equivalent specialized training in archeological research, administration, or management;</a:t>
            </a:r>
          </a:p>
          <a:p>
            <a:pPr marL="979487" indent="-514350">
              <a:buAutoNum type="arabicPeriod"/>
            </a:pPr>
            <a:r>
              <a:rPr lang="en-US" b="1" dirty="0"/>
              <a:t>At least four months of supervised field and analytic experience in general North American archeology, and</a:t>
            </a:r>
          </a:p>
          <a:p>
            <a:pPr marL="979487" indent="-514350">
              <a:buAutoNum type="arabicPeriod"/>
            </a:pPr>
            <a:r>
              <a:rPr lang="en-US" b="1" dirty="0"/>
              <a:t>Demonstrated ability to carry research to completion.</a:t>
            </a:r>
          </a:p>
          <a:p>
            <a:endParaRPr lang="en-US" dirty="0"/>
          </a:p>
        </p:txBody>
      </p:sp>
    </p:spTree>
    <p:extLst>
      <p:ext uri="{BB962C8B-B14F-4D97-AF65-F5344CB8AC3E}">
        <p14:creationId xmlns:p14="http://schemas.microsoft.com/office/powerpoint/2010/main" val="4161829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501DE-42D6-2C41-ADB6-2EF88767E742}"/>
              </a:ext>
            </a:extLst>
          </p:cNvPr>
          <p:cNvSpPr>
            <a:spLocks noGrp="1"/>
          </p:cNvSpPr>
          <p:nvPr>
            <p:ph type="title"/>
          </p:nvPr>
        </p:nvSpPr>
        <p:spPr/>
        <p:txBody>
          <a:bodyPr/>
          <a:lstStyle/>
          <a:p>
            <a:r>
              <a:rPr lang="en-US" dirty="0"/>
              <a:t>How did I get into CRM in the first place?</a:t>
            </a:r>
          </a:p>
        </p:txBody>
      </p:sp>
      <p:pic>
        <p:nvPicPr>
          <p:cNvPr id="4" name="Content Placeholder 4" descr="Photo showing a tall, curved sign made of bricks and concrete with the words Indiana State written near the top.  This kind of sign is often located at an entrance to the university campus.">
            <a:extLst>
              <a:ext uri="{FF2B5EF4-FFF2-40B4-BE49-F238E27FC236}">
                <a16:creationId xmlns:a16="http://schemas.microsoft.com/office/drawing/2014/main" id="{2ECB69F1-4C73-E944-A72F-1205E1C1FE7C}"/>
              </a:ext>
            </a:extLst>
          </p:cNvPr>
          <p:cNvPicPr>
            <a:picLocks noGrp="1" noChangeAspect="1"/>
          </p:cNvPicPr>
          <p:nvPr>
            <p:ph idx="1"/>
          </p:nvPr>
        </p:nvPicPr>
        <p:blipFill>
          <a:blip r:embed="rId3"/>
          <a:stretch>
            <a:fillRect/>
          </a:stretch>
        </p:blipFill>
        <p:spPr>
          <a:xfrm>
            <a:off x="4205044" y="1945368"/>
            <a:ext cx="7791014" cy="4100888"/>
          </a:xfrm>
        </p:spPr>
      </p:pic>
      <p:sp>
        <p:nvSpPr>
          <p:cNvPr id="6" name="TextBox 5">
            <a:extLst>
              <a:ext uri="{FF2B5EF4-FFF2-40B4-BE49-F238E27FC236}">
                <a16:creationId xmlns:a16="http://schemas.microsoft.com/office/drawing/2014/main" id="{481F9834-5471-B540-9C31-9A01B79ECDD5}"/>
              </a:ext>
            </a:extLst>
          </p:cNvPr>
          <p:cNvSpPr txBox="1"/>
          <p:nvPr/>
        </p:nvSpPr>
        <p:spPr>
          <a:xfrm>
            <a:off x="1807028" y="2474893"/>
            <a:ext cx="3816494" cy="954107"/>
          </a:xfrm>
          <a:prstGeom prst="rect">
            <a:avLst/>
          </a:prstGeom>
          <a:noFill/>
        </p:spPr>
        <p:txBody>
          <a:bodyPr wrap="none" rtlCol="0">
            <a:spAutoFit/>
          </a:bodyPr>
          <a:lstStyle/>
          <a:p>
            <a:r>
              <a:rPr lang="en-US" sz="2800" b="1" dirty="0"/>
              <a:t>Indiana State University,</a:t>
            </a:r>
          </a:p>
          <a:p>
            <a:r>
              <a:rPr lang="en-US" sz="2800" b="1" dirty="0"/>
              <a:t>Terre Haute, Indiana</a:t>
            </a:r>
          </a:p>
        </p:txBody>
      </p:sp>
    </p:spTree>
    <p:extLst>
      <p:ext uri="{BB962C8B-B14F-4D97-AF65-F5344CB8AC3E}">
        <p14:creationId xmlns:p14="http://schemas.microsoft.com/office/powerpoint/2010/main" val="30150616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6725E-5BBC-9749-9082-594E1AA352E0}"/>
              </a:ext>
            </a:extLst>
          </p:cNvPr>
          <p:cNvSpPr>
            <a:spLocks noGrp="1"/>
          </p:cNvSpPr>
          <p:nvPr>
            <p:ph type="title"/>
          </p:nvPr>
        </p:nvSpPr>
        <p:spPr/>
        <p:txBody>
          <a:bodyPr/>
          <a:lstStyle/>
          <a:p>
            <a:r>
              <a:rPr lang="en-US" dirty="0"/>
              <a:t>When did I decide to start my own CRM firm?  Why?</a:t>
            </a:r>
          </a:p>
        </p:txBody>
      </p:sp>
      <p:sp>
        <p:nvSpPr>
          <p:cNvPr id="5" name="TextBox 4">
            <a:extLst>
              <a:ext uri="{FF2B5EF4-FFF2-40B4-BE49-F238E27FC236}">
                <a16:creationId xmlns:a16="http://schemas.microsoft.com/office/drawing/2014/main" id="{9D8D9CC9-2F88-1745-A611-B403523BAEE8}"/>
              </a:ext>
            </a:extLst>
          </p:cNvPr>
          <p:cNvSpPr txBox="1"/>
          <p:nvPr/>
        </p:nvSpPr>
        <p:spPr>
          <a:xfrm>
            <a:off x="762000" y="2258973"/>
            <a:ext cx="10515600" cy="954107"/>
          </a:xfrm>
          <a:prstGeom prst="rect">
            <a:avLst/>
          </a:prstGeom>
          <a:noFill/>
        </p:spPr>
        <p:txBody>
          <a:bodyPr wrap="square" rtlCol="0">
            <a:spAutoFit/>
          </a:bodyPr>
          <a:lstStyle/>
          <a:p>
            <a:r>
              <a:rPr lang="en-US" sz="2800" b="1" dirty="0"/>
              <a:t>First time: 2000 while in grad school on behalf of a colleague, for the:</a:t>
            </a:r>
          </a:p>
          <a:p>
            <a:endParaRPr lang="en-US" sz="2800" b="1" dirty="0"/>
          </a:p>
        </p:txBody>
      </p:sp>
      <p:pic>
        <p:nvPicPr>
          <p:cNvPr id="4" name="Content Placeholder 3" descr="Saginaw Chippewa Indian Tribe, 7500 Soaring Eagle Blvd, Mt. Pleasant MI 48858 - 989-775-4000 - Text is in a red rectangle containing the words in large white letters, to the right of a circular symbol in white, black, and other decorative colors.">
            <a:extLst>
              <a:ext uri="{FF2B5EF4-FFF2-40B4-BE49-F238E27FC236}">
                <a16:creationId xmlns:a16="http://schemas.microsoft.com/office/drawing/2014/main" id="{139ABCCC-F493-184B-A281-B7E4C623249C}"/>
              </a:ext>
            </a:extLst>
          </p:cNvPr>
          <p:cNvPicPr>
            <a:picLocks noGrp="1" noChangeAspect="1"/>
          </p:cNvPicPr>
          <p:nvPr>
            <p:ph idx="1"/>
          </p:nvPr>
        </p:nvPicPr>
        <p:blipFill>
          <a:blip r:embed="rId3"/>
          <a:stretch>
            <a:fillRect/>
          </a:stretch>
        </p:blipFill>
        <p:spPr>
          <a:xfrm>
            <a:off x="838200" y="2993151"/>
            <a:ext cx="10515600" cy="1576428"/>
          </a:xfrm>
          <a:prstGeom prst="rect">
            <a:avLst/>
          </a:prstGeom>
        </p:spPr>
      </p:pic>
      <p:sp>
        <p:nvSpPr>
          <p:cNvPr id="6" name="TextBox 5">
            <a:extLst>
              <a:ext uri="{FF2B5EF4-FFF2-40B4-BE49-F238E27FC236}">
                <a16:creationId xmlns:a16="http://schemas.microsoft.com/office/drawing/2014/main" id="{F4773C93-D4EB-C64A-BBDF-48AA7A713C92}"/>
              </a:ext>
            </a:extLst>
          </p:cNvPr>
          <p:cNvSpPr txBox="1"/>
          <p:nvPr/>
        </p:nvSpPr>
        <p:spPr>
          <a:xfrm>
            <a:off x="761999" y="5038501"/>
            <a:ext cx="10167257" cy="800219"/>
          </a:xfrm>
          <a:prstGeom prst="rect">
            <a:avLst/>
          </a:prstGeom>
          <a:noFill/>
        </p:spPr>
        <p:txBody>
          <a:bodyPr wrap="square" rtlCol="0">
            <a:spAutoFit/>
          </a:bodyPr>
          <a:lstStyle/>
          <a:p>
            <a:r>
              <a:rPr lang="en-US" sz="2800" b="1" dirty="0"/>
              <a:t>Second time: 2007 after getting Ph.D. and teaching as an adjunct</a:t>
            </a:r>
          </a:p>
          <a:p>
            <a:endParaRPr lang="en-US" dirty="0"/>
          </a:p>
        </p:txBody>
      </p:sp>
    </p:spTree>
    <p:extLst>
      <p:ext uri="{BB962C8B-B14F-4D97-AF65-F5344CB8AC3E}">
        <p14:creationId xmlns:p14="http://schemas.microsoft.com/office/powerpoint/2010/main" val="11349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2651C-8F25-5646-B733-E3B08BCF9307}"/>
              </a:ext>
            </a:extLst>
          </p:cNvPr>
          <p:cNvSpPr>
            <a:spLocks noGrp="1"/>
          </p:cNvSpPr>
          <p:nvPr>
            <p:ph type="title"/>
          </p:nvPr>
        </p:nvSpPr>
        <p:spPr/>
        <p:txBody>
          <a:bodyPr/>
          <a:lstStyle/>
          <a:p>
            <a:r>
              <a:rPr lang="en-US" dirty="0"/>
              <a:t>How do you find clients and how do they find you? Part I  </a:t>
            </a:r>
          </a:p>
        </p:txBody>
      </p:sp>
      <p:sp>
        <p:nvSpPr>
          <p:cNvPr id="3" name="Content Placeholder 2">
            <a:extLst>
              <a:ext uri="{FF2B5EF4-FFF2-40B4-BE49-F238E27FC236}">
                <a16:creationId xmlns:a16="http://schemas.microsoft.com/office/drawing/2014/main" id="{59002503-DE73-8443-89FF-D1ABFBFF07FC}"/>
              </a:ext>
            </a:extLst>
          </p:cNvPr>
          <p:cNvSpPr>
            <a:spLocks noGrp="1"/>
          </p:cNvSpPr>
          <p:nvPr>
            <p:ph idx="1"/>
          </p:nvPr>
        </p:nvSpPr>
        <p:spPr>
          <a:xfrm>
            <a:off x="838200" y="1893888"/>
            <a:ext cx="10515600" cy="4351338"/>
          </a:xfrm>
        </p:spPr>
        <p:txBody>
          <a:bodyPr>
            <a:normAutofit/>
          </a:bodyPr>
          <a:lstStyle/>
          <a:p>
            <a:r>
              <a:rPr lang="en-US" b="1" dirty="0"/>
              <a:t>States keep lists of qualified consultants (Secretary of the Interior qualifications) </a:t>
            </a:r>
          </a:p>
          <a:p>
            <a:r>
              <a:rPr lang="en-US" b="1" dirty="0"/>
              <a:t>Federal Government: </a:t>
            </a:r>
          </a:p>
          <a:p>
            <a:pPr marL="803275" lvl="1" indent="-346075">
              <a:buFont typeface="Courier New" panose="02070309020205020404" pitchFamily="49" charset="0"/>
              <a:buChar char="o"/>
            </a:pPr>
            <a:r>
              <a:rPr lang="en-US" sz="2800" b="1" dirty="0"/>
              <a:t>Small Business Administration (SBA), </a:t>
            </a:r>
          </a:p>
          <a:p>
            <a:pPr marL="803275" lvl="1" indent="-346075">
              <a:buFont typeface="Courier New" panose="02070309020205020404" pitchFamily="49" charset="0"/>
              <a:buChar char="o"/>
            </a:pPr>
            <a:r>
              <a:rPr lang="en-US" sz="2800" b="1" dirty="0"/>
              <a:t>Woman-Owned Small Business (WOSB), </a:t>
            </a:r>
          </a:p>
          <a:p>
            <a:pPr marL="803275" lvl="1" indent="-346075">
              <a:buFont typeface="Courier New" panose="02070309020205020404" pitchFamily="49" charset="0"/>
              <a:buChar char="o"/>
            </a:pPr>
            <a:r>
              <a:rPr lang="en-US" sz="2800" b="1" dirty="0"/>
              <a:t>Economically Disadvantaged Woman-Owned Small Business (EDWOSB)</a:t>
            </a:r>
          </a:p>
          <a:p>
            <a:pPr marL="803275" lvl="1" indent="-346075">
              <a:buFont typeface="Courier New" panose="02070309020205020404" pitchFamily="49" charset="0"/>
              <a:buChar char="o"/>
            </a:pPr>
            <a:r>
              <a:rPr lang="en-US" sz="2800" b="1" dirty="0"/>
              <a:t>Contract Opportunities at https://</a:t>
            </a:r>
            <a:r>
              <a:rPr lang="en-US" sz="2800" b="1" dirty="0" err="1"/>
              <a:t>beta.sam.gov</a:t>
            </a:r>
            <a:r>
              <a:rPr lang="en-US" sz="2800" b="1" dirty="0"/>
              <a:t>/</a:t>
            </a:r>
            <a:endParaRPr lang="en-US" dirty="0"/>
          </a:p>
        </p:txBody>
      </p:sp>
    </p:spTree>
    <p:extLst>
      <p:ext uri="{BB962C8B-B14F-4D97-AF65-F5344CB8AC3E}">
        <p14:creationId xmlns:p14="http://schemas.microsoft.com/office/powerpoint/2010/main" val="21481112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2651C-8F25-5646-B733-E3B08BCF9307}"/>
              </a:ext>
            </a:extLst>
          </p:cNvPr>
          <p:cNvSpPr>
            <a:spLocks noGrp="1"/>
          </p:cNvSpPr>
          <p:nvPr>
            <p:ph type="title"/>
          </p:nvPr>
        </p:nvSpPr>
        <p:spPr/>
        <p:txBody>
          <a:bodyPr/>
          <a:lstStyle/>
          <a:p>
            <a:r>
              <a:rPr lang="en-US" dirty="0"/>
              <a:t>How do you find clients and how do they find you?  Part </a:t>
            </a:r>
            <a:r>
              <a:rPr lang="en-US"/>
              <a:t>II </a:t>
            </a:r>
            <a:endParaRPr lang="en-US" dirty="0"/>
          </a:p>
        </p:txBody>
      </p:sp>
      <p:sp>
        <p:nvSpPr>
          <p:cNvPr id="3" name="Content Placeholder 2">
            <a:extLst>
              <a:ext uri="{FF2B5EF4-FFF2-40B4-BE49-F238E27FC236}">
                <a16:creationId xmlns:a16="http://schemas.microsoft.com/office/drawing/2014/main" id="{59002503-DE73-8443-89FF-D1ABFBFF07FC}"/>
              </a:ext>
            </a:extLst>
          </p:cNvPr>
          <p:cNvSpPr>
            <a:spLocks noGrp="1"/>
          </p:cNvSpPr>
          <p:nvPr>
            <p:ph idx="1"/>
          </p:nvPr>
        </p:nvSpPr>
        <p:spPr>
          <a:xfrm>
            <a:off x="838200" y="1931988"/>
            <a:ext cx="10515600" cy="4351338"/>
          </a:xfrm>
        </p:spPr>
        <p:txBody>
          <a:bodyPr/>
          <a:lstStyle/>
          <a:p>
            <a:r>
              <a:rPr lang="en-US" b="1" dirty="0"/>
              <a:t>Marketing push – actively engaging potential clients</a:t>
            </a:r>
          </a:p>
          <a:p>
            <a:r>
              <a:rPr lang="en-US" b="1" dirty="0"/>
              <a:t>Referrals: Farm Service Agency (FSA, part of USDA) – small clients </a:t>
            </a:r>
          </a:p>
          <a:p>
            <a:r>
              <a:rPr lang="en-US" b="1" dirty="0"/>
              <a:t>Repeat clients: Do a good job, and they will come back</a:t>
            </a:r>
          </a:p>
          <a:p>
            <a:r>
              <a:rPr lang="en-US" b="1" dirty="0"/>
              <a:t>Your website</a:t>
            </a:r>
          </a:p>
          <a:p>
            <a:pPr marL="0" indent="0">
              <a:buNone/>
            </a:pPr>
            <a:endParaRPr lang="en-US" dirty="0"/>
          </a:p>
        </p:txBody>
      </p:sp>
    </p:spTree>
    <p:extLst>
      <p:ext uri="{BB962C8B-B14F-4D97-AF65-F5344CB8AC3E}">
        <p14:creationId xmlns:p14="http://schemas.microsoft.com/office/powerpoint/2010/main" val="2482531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84182-A7E5-0546-8F10-6E14F74458BD}"/>
              </a:ext>
            </a:extLst>
          </p:cNvPr>
          <p:cNvSpPr>
            <a:spLocks noGrp="1"/>
          </p:cNvSpPr>
          <p:nvPr>
            <p:ph type="title"/>
          </p:nvPr>
        </p:nvSpPr>
        <p:spPr>
          <a:xfrm>
            <a:off x="520861" y="365125"/>
            <a:ext cx="10914925" cy="1325563"/>
          </a:xfrm>
        </p:spPr>
        <p:txBody>
          <a:bodyPr/>
          <a:lstStyle/>
          <a:p>
            <a:r>
              <a:rPr lang="en-US" dirty="0"/>
              <a:t>What is a typical/composite day Like? (Part I)</a:t>
            </a:r>
          </a:p>
        </p:txBody>
      </p:sp>
      <p:sp>
        <p:nvSpPr>
          <p:cNvPr id="3" name="Content Placeholder 2">
            <a:extLst>
              <a:ext uri="{FF2B5EF4-FFF2-40B4-BE49-F238E27FC236}">
                <a16:creationId xmlns:a16="http://schemas.microsoft.com/office/drawing/2014/main" id="{3FD9B730-4A5E-D146-B943-F0EA8FACEC40}"/>
              </a:ext>
            </a:extLst>
          </p:cNvPr>
          <p:cNvSpPr>
            <a:spLocks noGrp="1"/>
          </p:cNvSpPr>
          <p:nvPr>
            <p:ph idx="1"/>
          </p:nvPr>
        </p:nvSpPr>
        <p:spPr/>
        <p:txBody>
          <a:bodyPr/>
          <a:lstStyle/>
          <a:p>
            <a:r>
              <a:rPr lang="en-US" b="1" dirty="0"/>
              <a:t>Emails and phone calls to clients, State Historic Preservation Office (SHPO), crew, colleagues (architectural historians)</a:t>
            </a:r>
          </a:p>
          <a:p>
            <a:r>
              <a:rPr lang="en-US" b="1" dirty="0"/>
              <a:t>Proposal and contract writing</a:t>
            </a:r>
          </a:p>
          <a:p>
            <a:r>
              <a:rPr lang="en-US" b="1" dirty="0"/>
              <a:t>Invoicing, insurance and bank-related matters</a:t>
            </a:r>
          </a:p>
          <a:p>
            <a:r>
              <a:rPr lang="en-US" b="1" dirty="0"/>
              <a:t>Report writing</a:t>
            </a:r>
          </a:p>
          <a:p>
            <a:pPr marL="685800" lvl="3" indent="0">
              <a:buNone/>
            </a:pPr>
            <a:r>
              <a:rPr lang="en-US" sz="2600" b="1" dirty="0"/>
              <a:t>Section 106 review application assessments</a:t>
            </a:r>
          </a:p>
          <a:p>
            <a:endParaRPr lang="en-US" dirty="0"/>
          </a:p>
        </p:txBody>
      </p:sp>
    </p:spTree>
    <p:extLst>
      <p:ext uri="{BB962C8B-B14F-4D97-AF65-F5344CB8AC3E}">
        <p14:creationId xmlns:p14="http://schemas.microsoft.com/office/powerpoint/2010/main" val="1322674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AB6F5-6F0C-DE4B-B690-37ABB1829F74}"/>
              </a:ext>
            </a:extLst>
          </p:cNvPr>
          <p:cNvSpPr>
            <a:spLocks noGrp="1"/>
          </p:cNvSpPr>
          <p:nvPr>
            <p:ph type="title"/>
          </p:nvPr>
        </p:nvSpPr>
        <p:spPr>
          <a:xfrm>
            <a:off x="590310" y="391317"/>
            <a:ext cx="11088546" cy="1325563"/>
          </a:xfrm>
        </p:spPr>
        <p:txBody>
          <a:bodyPr/>
          <a:lstStyle/>
          <a:p>
            <a:r>
              <a:rPr lang="en-US" dirty="0"/>
              <a:t>What is a typical/composite day Like? (Part II)</a:t>
            </a:r>
          </a:p>
        </p:txBody>
      </p:sp>
      <p:sp>
        <p:nvSpPr>
          <p:cNvPr id="3" name="Content Placeholder 2">
            <a:extLst>
              <a:ext uri="{FF2B5EF4-FFF2-40B4-BE49-F238E27FC236}">
                <a16:creationId xmlns:a16="http://schemas.microsoft.com/office/drawing/2014/main" id="{9C3BC063-D5CD-084B-BC39-D45A7E286EBA}"/>
              </a:ext>
            </a:extLst>
          </p:cNvPr>
          <p:cNvSpPr>
            <a:spLocks noGrp="1"/>
          </p:cNvSpPr>
          <p:nvPr>
            <p:ph idx="1"/>
          </p:nvPr>
        </p:nvSpPr>
        <p:spPr>
          <a:xfrm>
            <a:off x="76200" y="1825625"/>
            <a:ext cx="12115800" cy="4351338"/>
          </a:xfrm>
        </p:spPr>
        <p:txBody>
          <a:bodyPr/>
          <a:lstStyle/>
          <a:p>
            <a:r>
              <a:rPr lang="en-US" b="1" dirty="0"/>
              <a:t>Sometimes fieldwork </a:t>
            </a:r>
          </a:p>
          <a:p>
            <a:pPr marL="238125" indent="0">
              <a:buNone/>
            </a:pPr>
            <a:r>
              <a:rPr lang="en-US" b="1" dirty="0"/>
              <a:t>(Secretary of the Interiors Standards, again)</a:t>
            </a:r>
          </a:p>
          <a:p>
            <a:endParaRPr lang="en-US" b="1" dirty="0"/>
          </a:p>
          <a:p>
            <a:r>
              <a:rPr lang="en-US" b="1" dirty="0"/>
              <a:t>Sometimes artifact analysis and other research</a:t>
            </a:r>
          </a:p>
          <a:p>
            <a:endParaRPr lang="en-US" sz="2600" b="1" dirty="0"/>
          </a:p>
          <a:p>
            <a:r>
              <a:rPr lang="en-US" sz="2600" b="1" dirty="0"/>
              <a:t>Crew member Maynard Lockwood &amp; me, </a:t>
            </a:r>
          </a:p>
          <a:p>
            <a:pPr marL="238125" indent="-238125">
              <a:buNone/>
            </a:pPr>
            <a:r>
              <a:rPr lang="en-US" sz="2600" b="1" dirty="0"/>
              <a:t>	N. Michigan Avenue, Saginaw, Michigan water</a:t>
            </a:r>
          </a:p>
          <a:p>
            <a:pPr marL="238125" indent="-238125">
              <a:buNone/>
            </a:pPr>
            <a:r>
              <a:rPr lang="en-US" sz="2600" b="1" dirty="0"/>
              <a:t>	main replacement monitoring and Phase II testing.</a:t>
            </a:r>
          </a:p>
          <a:p>
            <a:endParaRPr lang="en-US" dirty="0"/>
          </a:p>
        </p:txBody>
      </p:sp>
      <p:pic>
        <p:nvPicPr>
          <p:cNvPr id="4" name="Picture 3" descr="Photo with the date of September 24, 2012 showing a man and woman standing in an excavated part of a city street.  Near the excavated area is a sifter.  Behind the excavated area is a large caution sign covering the widths of the sidewalk and compsed of three parallel strips of material in an orange and white slanted pattern and topped on the corners by reflectors.">
            <a:extLst>
              <a:ext uri="{FF2B5EF4-FFF2-40B4-BE49-F238E27FC236}">
                <a16:creationId xmlns:a16="http://schemas.microsoft.com/office/drawing/2014/main" id="{98AA447E-39DD-BE4D-B899-AB3A815DD237}"/>
              </a:ext>
            </a:extLst>
          </p:cNvPr>
          <p:cNvPicPr>
            <a:picLocks noChangeAspect="1"/>
          </p:cNvPicPr>
          <p:nvPr/>
        </p:nvPicPr>
        <p:blipFill>
          <a:blip r:embed="rId3"/>
          <a:stretch>
            <a:fillRect/>
          </a:stretch>
        </p:blipFill>
        <p:spPr>
          <a:xfrm>
            <a:off x="7369629" y="2043114"/>
            <a:ext cx="4822372" cy="3616126"/>
          </a:xfrm>
          <a:prstGeom prst="rect">
            <a:avLst/>
          </a:prstGeom>
        </p:spPr>
      </p:pic>
    </p:spTree>
    <p:extLst>
      <p:ext uri="{BB962C8B-B14F-4D97-AF65-F5344CB8AC3E}">
        <p14:creationId xmlns:p14="http://schemas.microsoft.com/office/powerpoint/2010/main" val="13486789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653C1-94F7-7147-912D-FBF62443D521}"/>
              </a:ext>
            </a:extLst>
          </p:cNvPr>
          <p:cNvSpPr>
            <a:spLocks noGrp="1"/>
          </p:cNvSpPr>
          <p:nvPr>
            <p:ph type="title"/>
          </p:nvPr>
        </p:nvSpPr>
        <p:spPr/>
        <p:txBody>
          <a:bodyPr/>
          <a:lstStyle/>
          <a:p>
            <a:r>
              <a:rPr lang="en-US" dirty="0"/>
              <a:t>How has your work changed during COVID?</a:t>
            </a:r>
          </a:p>
        </p:txBody>
      </p:sp>
      <p:sp>
        <p:nvSpPr>
          <p:cNvPr id="3" name="Content Placeholder 2">
            <a:extLst>
              <a:ext uri="{FF2B5EF4-FFF2-40B4-BE49-F238E27FC236}">
                <a16:creationId xmlns:a16="http://schemas.microsoft.com/office/drawing/2014/main" id="{9B8623F9-EBB0-0F4C-BD13-3A7FB1C1DBF3}"/>
              </a:ext>
            </a:extLst>
          </p:cNvPr>
          <p:cNvSpPr>
            <a:spLocks noGrp="1"/>
          </p:cNvSpPr>
          <p:nvPr>
            <p:ph idx="1"/>
          </p:nvPr>
        </p:nvSpPr>
        <p:spPr>
          <a:xfrm>
            <a:off x="838200" y="2143125"/>
            <a:ext cx="10515600" cy="3495675"/>
          </a:xfrm>
        </p:spPr>
        <p:txBody>
          <a:bodyPr/>
          <a:lstStyle/>
          <a:p>
            <a:pPr marL="0" indent="0" algn="ctr">
              <a:buNone/>
            </a:pPr>
            <a:r>
              <a:rPr lang="en-US" b="1" dirty="0"/>
              <a:t>Archaeologists in CRM are “essential workers.”</a:t>
            </a:r>
          </a:p>
          <a:p>
            <a:pPr marL="0" indent="0" algn="ctr">
              <a:buNone/>
            </a:pPr>
            <a:endParaRPr lang="en-US" b="1" dirty="0"/>
          </a:p>
          <a:p>
            <a:pPr marL="0" indent="0" algn="ctr">
              <a:buNone/>
            </a:pPr>
            <a:r>
              <a:rPr lang="en-US" b="1" dirty="0"/>
              <a:t> Maintaining social distance is not that hard when you work outside, but….</a:t>
            </a:r>
          </a:p>
          <a:p>
            <a:pPr marL="0" indent="0" algn="ctr">
              <a:buNone/>
            </a:pPr>
            <a:endParaRPr lang="en-US" b="1" dirty="0"/>
          </a:p>
          <a:p>
            <a:pPr marL="0" indent="0" algn="ctr">
              <a:buNone/>
            </a:pPr>
            <a:r>
              <a:rPr lang="en-US" b="1" dirty="0"/>
              <a:t>Just as much and even more work in 2020.</a:t>
            </a:r>
          </a:p>
          <a:p>
            <a:endParaRPr lang="en-US" dirty="0"/>
          </a:p>
        </p:txBody>
      </p:sp>
    </p:spTree>
    <p:extLst>
      <p:ext uri="{BB962C8B-B14F-4D97-AF65-F5344CB8AC3E}">
        <p14:creationId xmlns:p14="http://schemas.microsoft.com/office/powerpoint/2010/main" val="1645438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00A67-2776-0F4E-9C5B-2AC3F98F62FA}"/>
              </a:ext>
            </a:extLst>
          </p:cNvPr>
          <p:cNvSpPr>
            <a:spLocks noGrp="1"/>
          </p:cNvSpPr>
          <p:nvPr>
            <p:ph type="title"/>
          </p:nvPr>
        </p:nvSpPr>
        <p:spPr/>
        <p:txBody>
          <a:bodyPr/>
          <a:lstStyle/>
          <a:p>
            <a:r>
              <a:rPr lang="en-US" dirty="0"/>
              <a:t>Some things to Consider:</a:t>
            </a:r>
          </a:p>
        </p:txBody>
      </p:sp>
      <p:sp>
        <p:nvSpPr>
          <p:cNvPr id="3" name="Content Placeholder 2">
            <a:extLst>
              <a:ext uri="{FF2B5EF4-FFF2-40B4-BE49-F238E27FC236}">
                <a16:creationId xmlns:a16="http://schemas.microsoft.com/office/drawing/2014/main" id="{95F9A72A-E41A-5246-ADA4-C32BF1E086D9}"/>
              </a:ext>
            </a:extLst>
          </p:cNvPr>
          <p:cNvSpPr>
            <a:spLocks noGrp="1"/>
          </p:cNvSpPr>
          <p:nvPr>
            <p:ph idx="1"/>
          </p:nvPr>
        </p:nvSpPr>
        <p:spPr>
          <a:xfrm>
            <a:off x="838200" y="1825625"/>
            <a:ext cx="10668000" cy="4351338"/>
          </a:xfrm>
        </p:spPr>
        <p:txBody>
          <a:bodyPr/>
          <a:lstStyle/>
          <a:p>
            <a:r>
              <a:rPr lang="en-US" b="1" dirty="0"/>
              <a:t>Additional training and certifications through:</a:t>
            </a:r>
          </a:p>
          <a:p>
            <a:endParaRPr lang="en-US" b="1" dirty="0"/>
          </a:p>
          <a:p>
            <a:endParaRPr lang="en-US" b="1" dirty="0"/>
          </a:p>
          <a:p>
            <a:endParaRPr lang="en-US" b="1" dirty="0"/>
          </a:p>
        </p:txBody>
      </p:sp>
      <p:pic>
        <p:nvPicPr>
          <p:cNvPr id="4" name="Picture 3" descr="ACRA - American Cultural Resources Association - The Voice of Cultural Resources Management">
            <a:extLst>
              <a:ext uri="{FF2B5EF4-FFF2-40B4-BE49-F238E27FC236}">
                <a16:creationId xmlns:a16="http://schemas.microsoft.com/office/drawing/2014/main" id="{B07C9729-0959-CC41-A174-460C1897B756}"/>
              </a:ext>
            </a:extLst>
          </p:cNvPr>
          <p:cNvPicPr>
            <a:picLocks noChangeAspect="1"/>
          </p:cNvPicPr>
          <p:nvPr/>
        </p:nvPicPr>
        <p:blipFill>
          <a:blip r:embed="rId3"/>
          <a:stretch>
            <a:fillRect/>
          </a:stretch>
        </p:blipFill>
        <p:spPr>
          <a:xfrm>
            <a:off x="340818" y="2326822"/>
            <a:ext cx="5575300" cy="1333500"/>
          </a:xfrm>
          <a:prstGeom prst="rect">
            <a:avLst/>
          </a:prstGeom>
        </p:spPr>
      </p:pic>
      <p:sp>
        <p:nvSpPr>
          <p:cNvPr id="7" name="Content Placeholder 2">
            <a:extLst>
              <a:ext uri="{FF2B5EF4-FFF2-40B4-BE49-F238E27FC236}">
                <a16:creationId xmlns:a16="http://schemas.microsoft.com/office/drawing/2014/main" id="{95F9A72A-E41A-5246-ADA4-C32BF1E086D9}"/>
              </a:ext>
            </a:extLst>
          </p:cNvPr>
          <p:cNvSpPr txBox="1">
            <a:spLocks/>
          </p:cNvSpPr>
          <p:nvPr/>
        </p:nvSpPr>
        <p:spPr>
          <a:xfrm>
            <a:off x="843120" y="1830545"/>
            <a:ext cx="106680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smtClean="0"/>
          </a:p>
          <a:p>
            <a:pPr marL="0" indent="0">
              <a:buNone/>
            </a:pPr>
            <a:endParaRPr lang="en-US" b="1" dirty="0" smtClean="0"/>
          </a:p>
          <a:p>
            <a:endParaRPr lang="en-US" b="1" dirty="0" smtClean="0"/>
          </a:p>
          <a:p>
            <a:endParaRPr lang="en-US" b="1" dirty="0" smtClean="0"/>
          </a:p>
          <a:p>
            <a:pPr marL="1828800" lvl="4" indent="0">
              <a:buFont typeface="Arial" panose="020B0604020202020204" pitchFamily="34" charset="0"/>
              <a:buNone/>
            </a:pPr>
            <a:r>
              <a:rPr lang="en-US" sz="2800" b="1" dirty="0" smtClean="0"/>
              <a:t>and</a:t>
            </a:r>
          </a:p>
        </p:txBody>
      </p:sp>
      <p:pic>
        <p:nvPicPr>
          <p:cNvPr id="5" name="Picture 4" descr="RPA - Register of Professional Archaeologists. Next to the blue &quot;RPA&quot; letters are green lines of varying widths and lengths extending to the right. Underneath, &quot;Register of Professional Archaeologists&quot; in green.">
            <a:extLst>
              <a:ext uri="{FF2B5EF4-FFF2-40B4-BE49-F238E27FC236}">
                <a16:creationId xmlns:a16="http://schemas.microsoft.com/office/drawing/2014/main" id="{215740D1-ED93-FF45-BA06-3AC9FB77DB3B}"/>
              </a:ext>
            </a:extLst>
          </p:cNvPr>
          <p:cNvPicPr>
            <a:picLocks noChangeAspect="1"/>
          </p:cNvPicPr>
          <p:nvPr/>
        </p:nvPicPr>
        <p:blipFill>
          <a:blip r:embed="rId4"/>
          <a:stretch>
            <a:fillRect/>
          </a:stretch>
        </p:blipFill>
        <p:spPr>
          <a:xfrm>
            <a:off x="6413500" y="3050097"/>
            <a:ext cx="3562350" cy="1187450"/>
          </a:xfrm>
          <a:prstGeom prst="rect">
            <a:avLst/>
          </a:prstGeom>
        </p:spPr>
      </p:pic>
      <p:sp>
        <p:nvSpPr>
          <p:cNvPr id="6" name="Content Placeholder 2">
            <a:extLst>
              <a:ext uri="{FF2B5EF4-FFF2-40B4-BE49-F238E27FC236}">
                <a16:creationId xmlns:a16="http://schemas.microsoft.com/office/drawing/2014/main" id="{95F9A72A-E41A-5246-ADA4-C32BF1E086D9}"/>
              </a:ext>
            </a:extLst>
          </p:cNvPr>
          <p:cNvSpPr txBox="1">
            <a:spLocks/>
          </p:cNvSpPr>
          <p:nvPr/>
        </p:nvSpPr>
        <p:spPr>
          <a:xfrm>
            <a:off x="843120" y="1830545"/>
            <a:ext cx="106680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smtClean="0"/>
          </a:p>
          <a:p>
            <a:endParaRPr lang="en-US" b="1" dirty="0" smtClean="0"/>
          </a:p>
          <a:p>
            <a:endParaRPr lang="en-US" b="1" dirty="0" smtClean="0"/>
          </a:p>
          <a:p>
            <a:endParaRPr lang="en-US" b="1" dirty="0" smtClean="0"/>
          </a:p>
          <a:p>
            <a:pPr marL="1828800" lvl="4" indent="0">
              <a:buFont typeface="Arial" panose="020B0604020202020204" pitchFamily="34" charset="0"/>
              <a:buNone/>
            </a:pPr>
            <a:endParaRPr lang="en-US" sz="2800" b="1" dirty="0" smtClean="0"/>
          </a:p>
          <a:p>
            <a:pPr marL="0" indent="0">
              <a:buFont typeface="Arial" panose="020B0604020202020204" pitchFamily="34" charset="0"/>
              <a:buNone/>
            </a:pPr>
            <a:r>
              <a:rPr lang="en-US" b="1" dirty="0" smtClean="0"/>
              <a:t>- Certificate program in Heritage Business Management</a:t>
            </a:r>
          </a:p>
          <a:p>
            <a:pPr marL="0" indent="0">
              <a:buFont typeface="Arial" panose="020B0604020202020204" pitchFamily="34" charset="0"/>
              <a:buNone/>
            </a:pPr>
            <a:r>
              <a:rPr lang="en-US" b="1" dirty="0" smtClean="0"/>
              <a:t>- Introduction to professional ethics and developing your 			ethical knowledge</a:t>
            </a:r>
          </a:p>
          <a:p>
            <a:pPr marL="1828800" lvl="4" indent="0">
              <a:buFont typeface="Arial" panose="020B0604020202020204" pitchFamily="34" charset="0"/>
              <a:buNone/>
            </a:pPr>
            <a:endParaRPr lang="en-US" sz="2800" b="1" dirty="0"/>
          </a:p>
        </p:txBody>
      </p:sp>
    </p:spTree>
    <p:extLst>
      <p:ext uri="{BB962C8B-B14F-4D97-AF65-F5344CB8AC3E}">
        <p14:creationId xmlns:p14="http://schemas.microsoft.com/office/powerpoint/2010/main" val="40880685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Chat Q&amp;A and Summary</a:t>
            </a:r>
          </a:p>
        </p:txBody>
      </p:sp>
    </p:spTree>
    <p:extLst>
      <p:ext uri="{BB962C8B-B14F-4D97-AF65-F5344CB8AC3E}">
        <p14:creationId xmlns:p14="http://schemas.microsoft.com/office/powerpoint/2010/main" val="1436102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p:cNvSpPr txBox="1">
            <a:spLocks noGrp="1"/>
          </p:cNvSpPr>
          <p:nvPr>
            <p:ph type="ctrTitle"/>
          </p:nvPr>
        </p:nvSpPr>
        <p:spPr>
          <a:prstGeom prst="rect">
            <a:avLst/>
          </a:prstGeom>
        </p:spPr>
        <p:txBody>
          <a:bodyPr>
            <a:normAutofit/>
          </a:bodyPr>
          <a:lstStyle/>
          <a:p>
            <a:r>
              <a:rPr lang="en-US" sz="8800" dirty="0"/>
              <a:t>Pathways to Careers </a:t>
            </a:r>
            <a:endParaRPr sz="8800" dirty="0"/>
          </a:p>
        </p:txBody>
      </p:sp>
      <p:sp>
        <p:nvSpPr>
          <p:cNvPr id="130" name="Subtitle 2"/>
          <p:cNvSpPr txBox="1">
            <a:spLocks noGrp="1"/>
          </p:cNvSpPr>
          <p:nvPr>
            <p:ph type="subTitle" idx="1"/>
          </p:nvPr>
        </p:nvSpPr>
        <p:spPr>
          <a:prstGeom prst="rect">
            <a:avLst/>
          </a:prstGeom>
        </p:spPr>
        <p:txBody>
          <a:bodyPr>
            <a:normAutofit/>
          </a:bodyPr>
          <a:lstStyle/>
          <a:p>
            <a:r>
              <a:rPr lang="en-US" sz="3200" dirty="0"/>
              <a:t>Welcome to the AAA Career Webinar Series </a:t>
            </a:r>
          </a:p>
          <a:p>
            <a:r>
              <a:rPr lang="en-US" sz="3200" dirty="0"/>
              <a:t>Spring 2021</a:t>
            </a:r>
            <a:endParaRPr sz="3200" dirty="0"/>
          </a:p>
        </p:txBody>
      </p:sp>
    </p:spTree>
    <p:extLst>
      <p:ext uri="{BB962C8B-B14F-4D97-AF65-F5344CB8AC3E}">
        <p14:creationId xmlns:p14="http://schemas.microsoft.com/office/powerpoint/2010/main" val="734287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463800" indent="-2463800"/>
            <a:r>
              <a:rPr lang="en-US" dirty="0"/>
              <a:t>Summary 1:  CRM Jobs</a:t>
            </a:r>
          </a:p>
        </p:txBody>
      </p:sp>
      <p:sp>
        <p:nvSpPr>
          <p:cNvPr id="3" name="Content Placeholder 2"/>
          <p:cNvSpPr>
            <a:spLocks noGrp="1"/>
          </p:cNvSpPr>
          <p:nvPr>
            <p:ph idx="1"/>
          </p:nvPr>
        </p:nvSpPr>
        <p:spPr>
          <a:xfrm>
            <a:off x="838200" y="1825625"/>
            <a:ext cx="10845800" cy="4351338"/>
          </a:xfrm>
        </p:spPr>
        <p:txBody>
          <a:bodyPr>
            <a:normAutofit/>
          </a:bodyPr>
          <a:lstStyle/>
          <a:p>
            <a:pPr marL="514350" indent="-514350">
              <a:buFont typeface="+mj-lt"/>
              <a:buAutoNum type="arabicPeriod"/>
            </a:pPr>
            <a:r>
              <a:rPr lang="en-US" dirty="0"/>
              <a:t>CRM can be done with a BA/BS, but an MA/MS enables advancement</a:t>
            </a:r>
          </a:p>
          <a:p>
            <a:pPr marL="514350" indent="-514350">
              <a:buFont typeface="+mj-lt"/>
              <a:buAutoNum type="arabicPeriod"/>
            </a:pPr>
            <a:r>
              <a:rPr lang="en-US" dirty="0"/>
              <a:t>Only one half of CRM tasks involve working outside; the remainder entail research gathering, analysis, and writing</a:t>
            </a:r>
          </a:p>
          <a:p>
            <a:pPr marL="514350" indent="-514350">
              <a:buFont typeface="+mj-lt"/>
              <a:buAutoNum type="arabicPeriod"/>
            </a:pPr>
            <a:r>
              <a:rPr lang="en-US" dirty="0"/>
              <a:t>CRM relies on those with a curiosity about history, an ability to piece together clues to explain the past, and a willingness to admit that their hypotheses did not hold</a:t>
            </a:r>
          </a:p>
        </p:txBody>
      </p:sp>
    </p:spTree>
    <p:extLst>
      <p:ext uri="{BB962C8B-B14F-4D97-AF65-F5344CB8AC3E}">
        <p14:creationId xmlns:p14="http://schemas.microsoft.com/office/powerpoint/2010/main" val="24737591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463800" indent="-2463800"/>
            <a:r>
              <a:rPr lang="en-US"/>
              <a:t>Summary 2:  </a:t>
            </a:r>
            <a:r>
              <a:rPr lang="en-US" dirty="0"/>
              <a:t>CRM Jobs</a:t>
            </a:r>
          </a:p>
        </p:txBody>
      </p:sp>
      <p:sp>
        <p:nvSpPr>
          <p:cNvPr id="3" name="Content Placeholder 2"/>
          <p:cNvSpPr>
            <a:spLocks noGrp="1"/>
          </p:cNvSpPr>
          <p:nvPr>
            <p:ph idx="1"/>
          </p:nvPr>
        </p:nvSpPr>
        <p:spPr>
          <a:xfrm>
            <a:off x="838200" y="1825625"/>
            <a:ext cx="10845800" cy="4351338"/>
          </a:xfrm>
        </p:spPr>
        <p:txBody>
          <a:bodyPr>
            <a:normAutofit/>
          </a:bodyPr>
          <a:lstStyle/>
          <a:p>
            <a:pPr marL="514350" indent="-514350">
              <a:buFont typeface="+mj-lt"/>
              <a:buAutoNum type="arabicPeriod"/>
            </a:pPr>
            <a:r>
              <a:rPr lang="en-US" dirty="0"/>
              <a:t>Get as much experience in the field as you can, and prove that you are good at writing; both are much needed skills.</a:t>
            </a:r>
          </a:p>
          <a:p>
            <a:pPr marL="514350" indent="-514350">
              <a:buFont typeface="+mj-lt"/>
              <a:buAutoNum type="arabicPeriod"/>
            </a:pPr>
            <a:r>
              <a:rPr lang="en-US" dirty="0"/>
              <a:t>Continue to get certifications, including on ethics; the CRM world should not be just about money.</a:t>
            </a:r>
          </a:p>
          <a:p>
            <a:pPr marL="514350" indent="-514350">
              <a:buFont typeface="+mj-lt"/>
              <a:buAutoNum type="arabicPeriod"/>
            </a:pPr>
            <a:r>
              <a:rPr lang="en-US" dirty="0"/>
              <a:t>Find a mentor, even if I means volunteering.</a:t>
            </a:r>
          </a:p>
        </p:txBody>
      </p:sp>
    </p:spTree>
    <p:extLst>
      <p:ext uri="{BB962C8B-B14F-4D97-AF65-F5344CB8AC3E}">
        <p14:creationId xmlns:p14="http://schemas.microsoft.com/office/powerpoint/2010/main" val="40885662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Remarks</a:t>
            </a:r>
          </a:p>
        </p:txBody>
      </p:sp>
      <p:sp useBgFill="1">
        <p:nvSpPr>
          <p:cNvPr id="3" name="Content Placeholder 2"/>
          <p:cNvSpPr>
            <a:spLocks noGrp="1"/>
          </p:cNvSpPr>
          <p:nvPr>
            <p:ph idx="1"/>
          </p:nvPr>
        </p:nvSpPr>
        <p:spPr>
          <a:xfrm>
            <a:off x="838200" y="1825625"/>
            <a:ext cx="10299700" cy="2200275"/>
          </a:xfrm>
        </p:spPr>
        <p:txBody>
          <a:bodyPr>
            <a:normAutofit fontScale="92500"/>
          </a:bodyPr>
          <a:lstStyle/>
          <a:p>
            <a:pPr marL="288925" indent="-288925"/>
            <a:r>
              <a:rPr lang="en-US" sz="3200" dirty="0"/>
              <a:t>Complete evaluation of this webinar, emailed to you</a:t>
            </a:r>
          </a:p>
          <a:p>
            <a:pPr marL="285750" indent="-285750"/>
            <a:r>
              <a:rPr lang="en-US" sz="3200" dirty="0"/>
              <a:t>See </a:t>
            </a:r>
            <a:r>
              <a:rPr lang="en-US" sz="3200"/>
              <a:t>postings on the webinar’s Communities: 1</a:t>
            </a:r>
            <a:r>
              <a:rPr lang="en-US" sz="3200" dirty="0"/>
              <a:t>) Career webinar recordings, 2) PPT slide decks, 3) Resources, 4) Chat Q&amp;As</a:t>
            </a:r>
          </a:p>
          <a:p>
            <a:r>
              <a:rPr lang="en-US" sz="3200" dirty="0"/>
              <a:t>Register for our other career webinars this Spring</a:t>
            </a:r>
          </a:p>
        </p:txBody>
      </p:sp>
    </p:spTree>
    <p:extLst>
      <p:ext uri="{BB962C8B-B14F-4D97-AF65-F5344CB8AC3E}">
        <p14:creationId xmlns:p14="http://schemas.microsoft.com/office/powerpoint/2010/main" val="3270407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itle 1"/>
          <p:cNvSpPr txBox="1">
            <a:spLocks noGrp="1"/>
          </p:cNvSpPr>
          <p:nvPr>
            <p:ph type="title"/>
          </p:nvPr>
        </p:nvSpPr>
        <p:spPr>
          <a:xfrm>
            <a:off x="838200" y="365125"/>
            <a:ext cx="10622280" cy="1325563"/>
          </a:xfrm>
          <a:prstGeom prst="rect">
            <a:avLst/>
          </a:prstGeom>
        </p:spPr>
        <p:txBody>
          <a:bodyPr/>
          <a:lstStyle/>
          <a:p>
            <a:r>
              <a:rPr lang="en-US" dirty="0"/>
              <a:t>Upcoming AAA Career Webinar Series</a:t>
            </a:r>
            <a:endParaRPr dirty="0"/>
          </a:p>
        </p:txBody>
      </p:sp>
      <p:sp>
        <p:nvSpPr>
          <p:cNvPr id="5" name="Rectangle 4" descr="Yellow box around April 1st webinar title">
            <a:extLst>
              <a:ext uri="{FF2B5EF4-FFF2-40B4-BE49-F238E27FC236}">
                <a16:creationId xmlns:a16="http://schemas.microsoft.com/office/drawing/2014/main" id="{DBBA61F5-9943-564E-AFA5-9F2EC04C2C57}"/>
              </a:ext>
            </a:extLst>
          </p:cNvPr>
          <p:cNvSpPr/>
          <p:nvPr/>
        </p:nvSpPr>
        <p:spPr>
          <a:xfrm>
            <a:off x="726017" y="1748450"/>
            <a:ext cx="10300497" cy="1005840"/>
          </a:xfrm>
          <a:prstGeom prst="rect">
            <a:avLst/>
          </a:prstGeom>
          <a:solidFill>
            <a:srgbClr val="FFFF00">
              <a:alpha val="61961"/>
            </a:srgbClr>
          </a:solidFill>
          <a:ln>
            <a:solidFill>
              <a:srgbClr val="004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ontent Placeholder 2"/>
          <p:cNvSpPr txBox="1">
            <a:spLocks noGrp="1"/>
          </p:cNvSpPr>
          <p:nvPr>
            <p:ph type="body" idx="1"/>
          </p:nvPr>
        </p:nvSpPr>
        <p:spPr>
          <a:xfrm>
            <a:off x="931956" y="1832451"/>
            <a:ext cx="10515600" cy="4351338"/>
          </a:xfrm>
          <a:prstGeom prst="rect">
            <a:avLst/>
          </a:prstGeom>
        </p:spPr>
        <p:txBody>
          <a:bodyPr>
            <a:normAutofit/>
          </a:bodyPr>
          <a:lstStyle/>
          <a:p>
            <a:pPr marL="1662113" indent="-1647825">
              <a:lnSpc>
                <a:spcPct val="150000"/>
              </a:lnSpc>
              <a:buNone/>
            </a:pPr>
            <a:r>
              <a:rPr lang="en-US" sz="3200" b="1" dirty="0"/>
              <a:t>April 1:    Contemplating a Career in Tech?</a:t>
            </a:r>
          </a:p>
          <a:p>
            <a:pPr marL="1662113" indent="-1647825">
              <a:lnSpc>
                <a:spcPct val="150000"/>
              </a:lnSpc>
              <a:buNone/>
            </a:pPr>
            <a:r>
              <a:rPr lang="en-US" sz="3200" dirty="0"/>
              <a:t>April 8:    Careers in the Public Sector</a:t>
            </a:r>
          </a:p>
          <a:p>
            <a:pPr marL="1662113" indent="-1647825">
              <a:lnSpc>
                <a:spcPct val="150000"/>
              </a:lnSpc>
              <a:buNone/>
            </a:pPr>
            <a:r>
              <a:rPr lang="en-US" sz="3200" dirty="0"/>
              <a:t>April 15:  Using Archaeological and Anthropological Skill Sets as Accessible Designers</a:t>
            </a:r>
          </a:p>
          <a:p>
            <a:pPr marL="1662113" indent="-1647825">
              <a:lnSpc>
                <a:spcPct val="150000"/>
              </a:lnSpc>
              <a:buNone/>
            </a:pPr>
            <a:r>
              <a:rPr lang="en-US" sz="3200" dirty="0"/>
              <a:t>April 22:  Anthropologists Building Careers in GIS</a:t>
            </a:r>
          </a:p>
          <a:p>
            <a:pPr marL="1662113" indent="-1647825">
              <a:buNone/>
            </a:pPr>
            <a:endParaRPr lang="en-US" sz="3200" dirty="0"/>
          </a:p>
          <a:p>
            <a:pPr marL="1662113" indent="-1647825">
              <a:buNone/>
            </a:pPr>
            <a:endParaRPr lang="en-US" sz="3200" dirty="0"/>
          </a:p>
        </p:txBody>
      </p:sp>
    </p:spTree>
    <p:extLst>
      <p:ext uri="{BB962C8B-B14F-4D97-AF65-F5344CB8AC3E}">
        <p14:creationId xmlns:p14="http://schemas.microsoft.com/office/powerpoint/2010/main" val="3170651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itle 1"/>
          <p:cNvSpPr txBox="1">
            <a:spLocks noGrp="1"/>
          </p:cNvSpPr>
          <p:nvPr>
            <p:ph type="title"/>
          </p:nvPr>
        </p:nvSpPr>
        <p:spPr>
          <a:xfrm>
            <a:off x="838200" y="365125"/>
            <a:ext cx="10622280" cy="1325563"/>
          </a:xfrm>
          <a:prstGeom prst="rect">
            <a:avLst/>
          </a:prstGeom>
        </p:spPr>
        <p:txBody>
          <a:bodyPr/>
          <a:lstStyle/>
          <a:p>
            <a:r>
              <a:rPr lang="en-US" dirty="0"/>
              <a:t>AAA Career Webinar Series, Spring 2021</a:t>
            </a:r>
            <a:endParaRPr dirty="0"/>
          </a:p>
        </p:txBody>
      </p:sp>
      <p:sp>
        <p:nvSpPr>
          <p:cNvPr id="5" name="Rectangle 4" descr="Yellow box around the March 25th webinar title">
            <a:extLst>
              <a:ext uri="{FF2B5EF4-FFF2-40B4-BE49-F238E27FC236}">
                <a16:creationId xmlns:a16="http://schemas.microsoft.com/office/drawing/2014/main" id="{DBBA61F5-9943-564E-AFA5-9F2EC04C2C57}"/>
              </a:ext>
            </a:extLst>
          </p:cNvPr>
          <p:cNvSpPr/>
          <p:nvPr/>
        </p:nvSpPr>
        <p:spPr>
          <a:xfrm>
            <a:off x="729205" y="3150079"/>
            <a:ext cx="10257243" cy="514351"/>
          </a:xfrm>
          <a:prstGeom prst="rect">
            <a:avLst/>
          </a:prstGeom>
          <a:solidFill>
            <a:srgbClr val="FFFF00">
              <a:alpha val="61961"/>
            </a:srgbClr>
          </a:solidFill>
          <a:ln>
            <a:solidFill>
              <a:srgbClr val="004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ontent Placeholder 2"/>
          <p:cNvSpPr txBox="1">
            <a:spLocks noGrp="1"/>
          </p:cNvSpPr>
          <p:nvPr>
            <p:ph type="body" idx="1"/>
          </p:nvPr>
        </p:nvSpPr>
        <p:spPr>
          <a:xfrm>
            <a:off x="715562" y="1828799"/>
            <a:ext cx="10515600" cy="4426415"/>
          </a:xfrm>
          <a:prstGeom prst="rect">
            <a:avLst/>
          </a:prstGeom>
        </p:spPr>
        <p:txBody>
          <a:bodyPr>
            <a:normAutofit lnSpcReduction="10000"/>
          </a:bodyPr>
          <a:lstStyle/>
          <a:p>
            <a:pPr marL="1662113" indent="-1647825">
              <a:buNone/>
            </a:pPr>
            <a:r>
              <a:rPr lang="en-US" b="1" dirty="0"/>
              <a:t>March 4:    Career Pathways</a:t>
            </a:r>
            <a:endParaRPr lang="en-US" sz="1400" b="1" dirty="0"/>
          </a:p>
          <a:p>
            <a:pPr marL="0" indent="0">
              <a:buNone/>
            </a:pPr>
            <a:r>
              <a:rPr lang="en-US" b="1" dirty="0"/>
              <a:t>March 11:  User Experience Jobs from the Inside Out</a:t>
            </a:r>
            <a:endParaRPr lang="en-US" sz="1400" b="1" dirty="0"/>
          </a:p>
          <a:p>
            <a:pPr marL="1662113" indent="-1651000">
              <a:buNone/>
            </a:pPr>
            <a:r>
              <a:rPr lang="en-US" b="1" dirty="0"/>
              <a:t>March 18:  Anthropologists Working in Hospital Settings</a:t>
            </a:r>
          </a:p>
          <a:p>
            <a:pPr marL="1662113" indent="-1651000">
              <a:buNone/>
            </a:pPr>
            <a:r>
              <a:rPr lang="en-US" b="1" dirty="0"/>
              <a:t>March 25:  Doing Cultural Resource Management Your Way</a:t>
            </a:r>
          </a:p>
          <a:p>
            <a:pPr marL="1662113" indent="-1651000">
              <a:buNone/>
            </a:pPr>
            <a:r>
              <a:rPr lang="en-US" b="1" dirty="0"/>
              <a:t>April 1:       Contemplating a Career in Tech?</a:t>
            </a:r>
          </a:p>
          <a:p>
            <a:pPr marL="1662113" indent="-1651000">
              <a:buNone/>
            </a:pPr>
            <a:r>
              <a:rPr lang="en-US" b="1" dirty="0"/>
              <a:t>April 8:       Careers in the Public Sector</a:t>
            </a:r>
          </a:p>
          <a:p>
            <a:pPr marL="1662113" indent="-1651000">
              <a:buNone/>
            </a:pPr>
            <a:r>
              <a:rPr lang="en-US" b="1" dirty="0"/>
              <a:t>April 15:     Using Archaeological and Anthropological Skill Sets as Accessible Designers </a:t>
            </a:r>
          </a:p>
          <a:p>
            <a:pPr marL="1662113" indent="-1651000">
              <a:buNone/>
            </a:pPr>
            <a:r>
              <a:rPr lang="en-US" b="1" dirty="0"/>
              <a:t>April 22:     Anthropologists Building Careers in GIS</a:t>
            </a:r>
            <a:endParaRPr lang="en-US" dirty="0"/>
          </a:p>
        </p:txBody>
      </p:sp>
    </p:spTree>
    <p:extLst>
      <p:ext uri="{BB962C8B-B14F-4D97-AF65-F5344CB8AC3E}">
        <p14:creationId xmlns:p14="http://schemas.microsoft.com/office/powerpoint/2010/main" val="179458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Webinar Logistics</a:t>
            </a:r>
          </a:p>
        </p:txBody>
      </p:sp>
      <p:sp>
        <p:nvSpPr>
          <p:cNvPr id="3" name="Content Placeholder 2"/>
          <p:cNvSpPr>
            <a:spLocks noGrp="1"/>
          </p:cNvSpPr>
          <p:nvPr>
            <p:ph idx="1"/>
          </p:nvPr>
        </p:nvSpPr>
        <p:spPr>
          <a:xfrm>
            <a:off x="838200" y="1840615"/>
            <a:ext cx="10731500" cy="4351338"/>
          </a:xfrm>
        </p:spPr>
        <p:txBody>
          <a:bodyPr/>
          <a:lstStyle/>
          <a:p>
            <a:pPr marL="285750" indent="-285750"/>
            <a:r>
              <a:rPr lang="en-US" sz="3200" dirty="0"/>
              <a:t>Visual descriptions appear in slide deck along with presenters’ self-introductions and comments</a:t>
            </a:r>
          </a:p>
          <a:p>
            <a:pPr marL="285750" indent="-285750"/>
            <a:r>
              <a:rPr lang="en-US" sz="3200" dirty="0"/>
              <a:t>Please turn off your video and microphone unless speaking</a:t>
            </a:r>
          </a:p>
          <a:p>
            <a:pPr marL="285750" indent="-285750"/>
            <a:r>
              <a:rPr lang="en-US" sz="3200" dirty="0"/>
              <a:t>Open and use the Chat function; write “</a:t>
            </a:r>
            <a:r>
              <a:rPr lang="en-US" sz="3200" b="1" dirty="0"/>
              <a:t>QUESTION”</a:t>
            </a:r>
            <a:r>
              <a:rPr lang="en-US" sz="3200" dirty="0"/>
              <a:t> to pose a question and feel free to respond to any chat</a:t>
            </a:r>
          </a:p>
          <a:p>
            <a:pPr marL="285750" indent="-285750"/>
            <a:r>
              <a:rPr lang="en-US" sz="3200" dirty="0"/>
              <a:t>See postings on the webinar’s Communities: 1) Career webinar recordings, 2) PPT slide decks, 3) Resources, 4) Chat Q&amp;As</a:t>
            </a:r>
          </a:p>
          <a:p>
            <a:endParaRPr lang="en-US" dirty="0"/>
          </a:p>
          <a:p>
            <a:endParaRPr lang="en-US" dirty="0"/>
          </a:p>
          <a:p>
            <a:endParaRPr lang="en-US" dirty="0"/>
          </a:p>
        </p:txBody>
      </p:sp>
    </p:spTree>
    <p:extLst>
      <p:ext uri="{BB962C8B-B14F-4D97-AF65-F5344CB8AC3E}">
        <p14:creationId xmlns:p14="http://schemas.microsoft.com/office/powerpoint/2010/main" val="1174862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Doing Cultural Resource Management  Your Way </a:t>
            </a:r>
          </a:p>
        </p:txBody>
      </p:sp>
      <p:sp>
        <p:nvSpPr>
          <p:cNvPr id="3" name="Subtitle 2"/>
          <p:cNvSpPr>
            <a:spLocks noGrp="1"/>
          </p:cNvSpPr>
          <p:nvPr>
            <p:ph type="subTitle" idx="1"/>
          </p:nvPr>
        </p:nvSpPr>
        <p:spPr/>
        <p:txBody>
          <a:bodyPr/>
          <a:lstStyle/>
          <a:p>
            <a:r>
              <a:rPr lang="en-US" dirty="0"/>
              <a:t>Thursday, March 25, 2021 </a:t>
            </a:r>
          </a:p>
        </p:txBody>
      </p:sp>
    </p:spTree>
    <p:extLst>
      <p:ext uri="{BB962C8B-B14F-4D97-AF65-F5344CB8AC3E}">
        <p14:creationId xmlns:p14="http://schemas.microsoft.com/office/powerpoint/2010/main" val="3113405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Doing Cultural Resource Management Your Way:  Webinar Outline Review</a:t>
            </a:r>
          </a:p>
        </p:txBody>
      </p:sp>
      <p:sp>
        <p:nvSpPr>
          <p:cNvPr id="3" name="Content Placeholder 2"/>
          <p:cNvSpPr>
            <a:spLocks noGrp="1"/>
          </p:cNvSpPr>
          <p:nvPr>
            <p:ph idx="1"/>
          </p:nvPr>
        </p:nvSpPr>
        <p:spPr>
          <a:xfrm>
            <a:off x="838200" y="1997075"/>
            <a:ext cx="10515600" cy="3756025"/>
          </a:xfrm>
        </p:spPr>
        <p:txBody>
          <a:bodyPr/>
          <a:lstStyle/>
          <a:p>
            <a:pPr marL="514350" indent="-514350">
              <a:buFont typeface="+mj-lt"/>
              <a:buAutoNum type="arabicPeriod"/>
            </a:pPr>
            <a:r>
              <a:rPr lang="en-US" b="1" dirty="0"/>
              <a:t>Dennis Griffin – Oregon State Historical Preservation Office, </a:t>
            </a:r>
            <a:r>
              <a:rPr lang="en-US" b="1" i="1" dirty="0"/>
              <a:t>retired</a:t>
            </a:r>
          </a:p>
          <a:p>
            <a:pPr marL="514350" indent="-514350">
              <a:buFont typeface="+mj-lt"/>
              <a:buAutoNum type="arabicPeriod"/>
            </a:pPr>
            <a:r>
              <a:rPr lang="en-US" b="1" dirty="0"/>
              <a:t>Misty Jackson – </a:t>
            </a:r>
            <a:r>
              <a:rPr lang="en-US" b="1" dirty="0" err="1"/>
              <a:t>Arbre</a:t>
            </a:r>
            <a:r>
              <a:rPr lang="en-US" b="1" dirty="0"/>
              <a:t> </a:t>
            </a:r>
            <a:r>
              <a:rPr lang="en-US" b="1" dirty="0" err="1"/>
              <a:t>Croche</a:t>
            </a:r>
            <a:r>
              <a:rPr lang="en-US" b="1" dirty="0"/>
              <a:t> Cultural Resources LLC</a:t>
            </a:r>
          </a:p>
          <a:p>
            <a:pPr marL="514350" indent="-514350">
              <a:buFont typeface="+mj-lt"/>
              <a:buAutoNum type="arabicPeriod"/>
            </a:pPr>
            <a:r>
              <a:rPr lang="en-US" b="1" dirty="0"/>
              <a:t>Chat Q&amp;A</a:t>
            </a:r>
          </a:p>
          <a:p>
            <a:pPr marL="514350" indent="-514350">
              <a:buFont typeface="+mj-lt"/>
              <a:buAutoNum type="arabicPeriod"/>
            </a:pPr>
            <a:r>
              <a:rPr lang="en-US" b="1" dirty="0"/>
              <a:t>Summary</a:t>
            </a:r>
          </a:p>
          <a:p>
            <a:pPr marL="0" indent="0">
              <a:buNone/>
            </a:pPr>
            <a:endParaRPr lang="en-US" dirty="0"/>
          </a:p>
        </p:txBody>
      </p:sp>
    </p:spTree>
    <p:extLst>
      <p:ext uri="{BB962C8B-B14F-4D97-AF65-F5344CB8AC3E}">
        <p14:creationId xmlns:p14="http://schemas.microsoft.com/office/powerpoint/2010/main" val="2390313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A67C4-F7C5-40D0-8303-CF8B279D6C8D}"/>
              </a:ext>
            </a:extLst>
          </p:cNvPr>
          <p:cNvSpPr>
            <a:spLocks noGrp="1"/>
          </p:cNvSpPr>
          <p:nvPr>
            <p:ph type="title"/>
          </p:nvPr>
        </p:nvSpPr>
        <p:spPr/>
        <p:txBody>
          <a:bodyPr/>
          <a:lstStyle/>
          <a:p>
            <a:r>
              <a:rPr lang="en-US" dirty="0"/>
              <a:t>Dennis Griffin Visual Description</a:t>
            </a:r>
          </a:p>
        </p:txBody>
      </p:sp>
      <p:sp>
        <p:nvSpPr>
          <p:cNvPr id="3" name="Text Placeholder 2">
            <a:extLst>
              <a:ext uri="{FF2B5EF4-FFF2-40B4-BE49-F238E27FC236}">
                <a16:creationId xmlns:a16="http://schemas.microsoft.com/office/drawing/2014/main" id="{9A5F6A35-DA36-4E78-B716-F558CEE3DFFD}"/>
              </a:ext>
            </a:extLst>
          </p:cNvPr>
          <p:cNvSpPr>
            <a:spLocks noGrp="1"/>
          </p:cNvSpPr>
          <p:nvPr>
            <p:ph type="body" idx="1"/>
          </p:nvPr>
        </p:nvSpPr>
        <p:spPr>
          <a:xfrm>
            <a:off x="838200" y="1840615"/>
            <a:ext cx="10515600" cy="4351338"/>
          </a:xfrm>
        </p:spPr>
        <p:txBody>
          <a:bodyPr>
            <a:normAutofit/>
          </a:bodyPr>
          <a:lstStyle/>
          <a:p>
            <a:pPr marL="0" indent="0">
              <a:buNone/>
            </a:pPr>
            <a:r>
              <a:rPr lang="en-US" sz="3200" dirty="0"/>
              <a:t>I am Dennis Griffin, an older, white male with white, shoulder length hair, beard and glasses. Today I am wearing a blue shirt and contacting you from my office which is located in my backyard in Oregon.</a:t>
            </a:r>
            <a:endParaRPr lang="en-US" sz="3200" dirty="0">
              <a:solidFill>
                <a:schemeClr val="bg1">
                  <a:lumMod val="75000"/>
                </a:schemeClr>
              </a:solidFill>
            </a:endParaRPr>
          </a:p>
        </p:txBody>
      </p:sp>
    </p:spTree>
    <p:extLst>
      <p:ext uri="{BB962C8B-B14F-4D97-AF65-F5344CB8AC3E}">
        <p14:creationId xmlns:p14="http://schemas.microsoft.com/office/powerpoint/2010/main" val="2654836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0EF59-A3DC-C64E-9449-4B4F086E9E80}"/>
              </a:ext>
            </a:extLst>
          </p:cNvPr>
          <p:cNvSpPr>
            <a:spLocks noGrp="1"/>
          </p:cNvSpPr>
          <p:nvPr>
            <p:ph type="title"/>
          </p:nvPr>
        </p:nvSpPr>
        <p:spPr/>
        <p:txBody>
          <a:bodyPr/>
          <a:lstStyle/>
          <a:p>
            <a:r>
              <a:rPr lang="en-US" dirty="0"/>
              <a:t>My career in Cultural Resource Management</a:t>
            </a:r>
          </a:p>
        </p:txBody>
      </p:sp>
      <p:sp>
        <p:nvSpPr>
          <p:cNvPr id="3" name="Content Placeholder 2">
            <a:extLst>
              <a:ext uri="{FF2B5EF4-FFF2-40B4-BE49-F238E27FC236}">
                <a16:creationId xmlns:a16="http://schemas.microsoft.com/office/drawing/2014/main" id="{18139143-3B7A-8943-A3BE-CDC15DC61265}"/>
              </a:ext>
            </a:extLst>
          </p:cNvPr>
          <p:cNvSpPr>
            <a:spLocks noGrp="1"/>
          </p:cNvSpPr>
          <p:nvPr>
            <p:ph idx="1"/>
          </p:nvPr>
        </p:nvSpPr>
        <p:spPr>
          <a:xfrm>
            <a:off x="838199" y="1825625"/>
            <a:ext cx="10900719" cy="4351338"/>
          </a:xfrm>
        </p:spPr>
        <p:txBody>
          <a:bodyPr>
            <a:normAutofit/>
          </a:bodyPr>
          <a:lstStyle/>
          <a:p>
            <a:r>
              <a:rPr lang="en-US" dirty="0"/>
              <a:t>40+ years working in CRM in the Pacific Northwest and globally;</a:t>
            </a:r>
          </a:p>
          <a:p>
            <a:r>
              <a:rPr lang="en-US" dirty="0"/>
              <a:t>Archaeologist with U.S. Forest Service &amp; Bureau of Land Management, and archaeologist/oral historian with Bureau of Indian Affairs;</a:t>
            </a:r>
          </a:p>
          <a:p>
            <a:r>
              <a:rPr lang="en-US" dirty="0"/>
              <a:t>Tribal archaeologist and consultant to several other tribes;</a:t>
            </a:r>
          </a:p>
          <a:p>
            <a:r>
              <a:rPr lang="en-US" dirty="0"/>
              <a:t>Owner or co-owner of two cultural resource consulting firms;</a:t>
            </a:r>
          </a:p>
          <a:p>
            <a:r>
              <a:rPr lang="en-US" dirty="0"/>
              <a:t>State Archaeologist, Oregon State Historic Preservation Office (18 years).</a:t>
            </a:r>
          </a:p>
          <a:p>
            <a:endParaRPr lang="en-US" dirty="0"/>
          </a:p>
        </p:txBody>
      </p:sp>
    </p:spTree>
    <p:extLst>
      <p:ext uri="{BB962C8B-B14F-4D97-AF65-F5344CB8AC3E}">
        <p14:creationId xmlns:p14="http://schemas.microsoft.com/office/powerpoint/2010/main" val="2219252608"/>
      </p:ext>
    </p:extLst>
  </p:cSld>
  <p:clrMapOvr>
    <a:masterClrMapping/>
  </p:clrMapOvr>
</p:sld>
</file>

<file path=ppt/theme/theme1.xml><?xml version="1.0" encoding="utf-8"?>
<a:theme xmlns:a="http://schemas.openxmlformats.org/drawingml/2006/main" name="Office Theme">
  <a:themeElements>
    <a:clrScheme name="AAA Theme">
      <a:dk1>
        <a:sysClr val="windowText" lastClr="000000"/>
      </a:dk1>
      <a:lt1>
        <a:sysClr val="window" lastClr="FFFFFF"/>
      </a:lt1>
      <a:dk2>
        <a:srgbClr val="262626"/>
      </a:dk2>
      <a:lt2>
        <a:srgbClr val="F2F2F2"/>
      </a:lt2>
      <a:accent1>
        <a:srgbClr val="BA0C2F"/>
      </a:accent1>
      <a:accent2>
        <a:srgbClr val="004976"/>
      </a:accent2>
      <a:accent3>
        <a:srgbClr val="818A8F"/>
      </a:accent3>
      <a:accent4>
        <a:srgbClr val="279989"/>
      </a:accent4>
      <a:accent5>
        <a:srgbClr val="ED8B00"/>
      </a:accent5>
      <a:accent6>
        <a:srgbClr val="CEB888"/>
      </a:accent6>
      <a:hlink>
        <a:srgbClr val="004976"/>
      </a:hlink>
      <a:folHlink>
        <a:srgbClr val="BA0C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16766</TotalTime>
  <Words>1529</Words>
  <Application>Microsoft Office PowerPoint</Application>
  <PresentationFormat>Widescreen</PresentationFormat>
  <Paragraphs>207</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Courier New</vt:lpstr>
      <vt:lpstr>Office Theme</vt:lpstr>
      <vt:lpstr>Doing Cultural Resource Management Your Way:  Webinar Outline</vt:lpstr>
      <vt:lpstr>Elizabeth Briody Visual Description</vt:lpstr>
      <vt:lpstr>Pathways to Careers </vt:lpstr>
      <vt:lpstr>AAA Career Webinar Series, Spring 2021</vt:lpstr>
      <vt:lpstr>Webinar Logistics</vt:lpstr>
      <vt:lpstr>Doing Cultural Resource Management  Your Way </vt:lpstr>
      <vt:lpstr>Doing Cultural Resource Management Your Way:  Webinar Outline Review</vt:lpstr>
      <vt:lpstr>Dennis Griffin Visual Description</vt:lpstr>
      <vt:lpstr>My career in Cultural Resource Management</vt:lpstr>
      <vt:lpstr>My Education</vt:lpstr>
      <vt:lpstr>What is Cultural Resource Management?</vt:lpstr>
      <vt:lpstr>Basic Requirements to Find CRM Work</vt:lpstr>
      <vt:lpstr>Working in CRM</vt:lpstr>
      <vt:lpstr>Skill and Education Recommendations</vt:lpstr>
      <vt:lpstr>Work-Related Recommendations</vt:lpstr>
      <vt:lpstr>Misty Jackson Visual Description</vt:lpstr>
      <vt:lpstr>What are the kinds of tasks associated with CRM? (Part I)</vt:lpstr>
      <vt:lpstr>What are the kinds of tasks associated with CRM? (Part II)</vt:lpstr>
      <vt:lpstr>What are the kinds of tasks associated with CRM? (Part III)</vt:lpstr>
      <vt:lpstr>Secretary of the Interior’s Standards for archaeology</vt:lpstr>
      <vt:lpstr>How did I get into CRM in the first place?</vt:lpstr>
      <vt:lpstr>When did I decide to start my own CRM firm?  Why?</vt:lpstr>
      <vt:lpstr>How do you find clients and how do they find you? Part I  </vt:lpstr>
      <vt:lpstr>How do you find clients and how do they find you?  Part II </vt:lpstr>
      <vt:lpstr>What is a typical/composite day Like? (Part I)</vt:lpstr>
      <vt:lpstr>What is a typical/composite day Like? (Part II)</vt:lpstr>
      <vt:lpstr>How has your work changed during COVID?</vt:lpstr>
      <vt:lpstr>Some things to Consider:</vt:lpstr>
      <vt:lpstr>Chat Q&amp;A and Summary</vt:lpstr>
      <vt:lpstr>Summary 1:  CRM Jobs</vt:lpstr>
      <vt:lpstr>Summary 2:  CRM Jobs</vt:lpstr>
      <vt:lpstr>Closing Remarks</vt:lpstr>
      <vt:lpstr>Upcoming AAA Career Webinar Series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Nell Koneczny</dc:creator>
  <cp:lastModifiedBy>Nell Koneczny</cp:lastModifiedBy>
  <cp:revision>191</cp:revision>
  <cp:lastPrinted>2021-03-08T01:50:31Z</cp:lastPrinted>
  <dcterms:created xsi:type="dcterms:W3CDTF">2020-04-23T16:30:39Z</dcterms:created>
  <dcterms:modified xsi:type="dcterms:W3CDTF">2021-03-24T15:26:16Z</dcterms:modified>
</cp:coreProperties>
</file>