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500" r:id="rId2"/>
    <p:sldId id="499" r:id="rId3"/>
    <p:sldId id="266" r:id="rId4"/>
    <p:sldId id="267" r:id="rId5"/>
    <p:sldId id="268" r:id="rId6"/>
    <p:sldId id="307" r:id="rId7"/>
    <p:sldId id="256" r:id="rId8"/>
    <p:sldId id="494" r:id="rId9"/>
    <p:sldId id="509" r:id="rId10"/>
    <p:sldId id="510" r:id="rId11"/>
    <p:sldId id="511" r:id="rId12"/>
    <p:sldId id="512" r:id="rId13"/>
    <p:sldId id="513" r:id="rId14"/>
    <p:sldId id="514" r:id="rId15"/>
    <p:sldId id="515" r:id="rId16"/>
    <p:sldId id="516" r:id="rId17"/>
    <p:sldId id="517" r:id="rId18"/>
    <p:sldId id="518" r:id="rId19"/>
    <p:sldId id="519" r:id="rId20"/>
    <p:sldId id="507" r:id="rId21"/>
    <p:sldId id="508" r:id="rId22"/>
    <p:sldId id="520" r:id="rId23"/>
    <p:sldId id="521" r:id="rId24"/>
    <p:sldId id="522" r:id="rId25"/>
    <p:sldId id="523" r:id="rId26"/>
    <p:sldId id="524" r:id="rId27"/>
    <p:sldId id="525" r:id="rId28"/>
    <p:sldId id="526" r:id="rId29"/>
    <p:sldId id="46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ll Koneczny" initials="NK" lastIdx="3" clrIdx="0">
    <p:extLst>
      <p:ext uri="{19B8F6BF-5375-455C-9EA6-DF929625EA0E}">
        <p15:presenceInfo xmlns:p15="http://schemas.microsoft.com/office/powerpoint/2012/main" userId="S-1-5-21-527237240-1897051121-682003330-46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004976"/>
    <a:srgbClr val="BA0C2F"/>
    <a:srgbClr val="CEB8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854" autoAdjust="0"/>
    <p:restoredTop sz="94624" autoAdjust="0"/>
  </p:normalViewPr>
  <p:slideViewPr>
    <p:cSldViewPr snapToGrid="0">
      <p:cViewPr varScale="1">
        <p:scale>
          <a:sx n="102" d="100"/>
          <a:sy n="102" d="100"/>
        </p:scale>
        <p:origin x="272" y="176"/>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2D2ADC-6E35-3540-8055-26B7A464E71C}" type="datetimeFigureOut">
              <a:rPr lang="en-US" smtClean="0"/>
              <a:t>3/12/21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48CF72-D4F7-5A49-A93A-4BE5984234DE}" type="slidenum">
              <a:rPr lang="en-US" smtClean="0"/>
              <a:t>‹#›</a:t>
            </a:fld>
            <a:endParaRPr lang="en-US"/>
          </a:p>
        </p:txBody>
      </p:sp>
    </p:spTree>
    <p:extLst>
      <p:ext uri="{BB962C8B-B14F-4D97-AF65-F5344CB8AC3E}">
        <p14:creationId xmlns:p14="http://schemas.microsoft.com/office/powerpoint/2010/main" val="2667413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948CF72-D4F7-5A49-A93A-4BE5984234DE}" type="slidenum">
              <a:rPr lang="en-US" smtClean="0"/>
              <a:pPr/>
              <a:t>2</a:t>
            </a:fld>
            <a:endParaRPr lang="en-US"/>
          </a:p>
        </p:txBody>
      </p:sp>
    </p:spTree>
    <p:extLst>
      <p:ext uri="{BB962C8B-B14F-4D97-AF65-F5344CB8AC3E}">
        <p14:creationId xmlns:p14="http://schemas.microsoft.com/office/powerpoint/2010/main" val="1841347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Adult Kidney Transplantation Summary (UCSD Health via SRTR.org)</a:t>
            </a:r>
          </a:p>
          <a:p>
            <a:r>
              <a:rPr lang="en-US" dirty="0"/>
              <a:t>This graphic shows the number of transplants performed from deceased donors during 2020 (n=101) and the number of  transplants performed from living donors during 2020 (n=39). Additionally, it includes (on a scale of 1-5) how well the program is doing on three key metrics: Survival on the waitlist (5 out of 5), Getting a Deceased Donor Transplant Faster (2 out of 5), and 1-year survival after </a:t>
            </a:r>
            <a:r>
              <a:rPr lang="en-US" dirty="0" err="1"/>
              <a:t>receving</a:t>
            </a:r>
            <a:r>
              <a:rPr lang="en-US" dirty="0"/>
              <a:t> a kidney transplant (4 out of 5).</a:t>
            </a:r>
          </a:p>
        </p:txBody>
      </p:sp>
      <p:sp>
        <p:nvSpPr>
          <p:cNvPr id="4" name="Slide Number Placeholder 3"/>
          <p:cNvSpPr>
            <a:spLocks noGrp="1"/>
          </p:cNvSpPr>
          <p:nvPr>
            <p:ph type="sldNum" sz="quarter" idx="10"/>
          </p:nvPr>
        </p:nvSpPr>
        <p:spPr/>
        <p:txBody>
          <a:bodyPr/>
          <a:lstStyle/>
          <a:p>
            <a:fld id="{2948CF72-D4F7-5A49-A93A-4BE5984234DE}" type="slidenum">
              <a:rPr lang="en-US" smtClean="0"/>
              <a:t>20</a:t>
            </a:fld>
            <a:endParaRPr lang="en-US"/>
          </a:p>
        </p:txBody>
      </p:sp>
    </p:spTree>
    <p:extLst>
      <p:ext uri="{BB962C8B-B14F-4D97-AF65-F5344CB8AC3E}">
        <p14:creationId xmlns:p14="http://schemas.microsoft.com/office/powerpoint/2010/main" val="3293273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Plan-Do-Study-Act (PDSA) Cycle</a:t>
            </a:r>
          </a:p>
          <a:p>
            <a:r>
              <a:rPr lang="en-US" dirty="0"/>
              <a:t>The is the pattern for process improvement cycles: Plan the intervention, Do the intervention, Study the impact of the intervention, Act on any observations noted during the Study phase that indicate a change to the intervention, and start over again.</a:t>
            </a:r>
          </a:p>
          <a:p>
            <a:endParaRPr lang="en-US" dirty="0"/>
          </a:p>
          <a:p>
            <a:r>
              <a:rPr lang="en-US" dirty="0"/>
              <a:t>Lean Six Sigma Logo (Greyscale)</a:t>
            </a:r>
          </a:p>
        </p:txBody>
      </p:sp>
      <p:sp>
        <p:nvSpPr>
          <p:cNvPr id="4" name="Slide Number Placeholder 3"/>
          <p:cNvSpPr>
            <a:spLocks noGrp="1"/>
          </p:cNvSpPr>
          <p:nvPr>
            <p:ph type="sldNum" sz="quarter" idx="10"/>
          </p:nvPr>
        </p:nvSpPr>
        <p:spPr/>
        <p:txBody>
          <a:bodyPr/>
          <a:lstStyle/>
          <a:p>
            <a:fld id="{2948CF72-D4F7-5A49-A93A-4BE5984234DE}" type="slidenum">
              <a:rPr lang="en-US" smtClean="0"/>
              <a:t>21</a:t>
            </a:fld>
            <a:endParaRPr lang="en-US"/>
          </a:p>
        </p:txBody>
      </p:sp>
    </p:spTree>
    <p:extLst>
      <p:ext uri="{BB962C8B-B14F-4D97-AF65-F5344CB8AC3E}">
        <p14:creationId xmlns:p14="http://schemas.microsoft.com/office/powerpoint/2010/main" val="2059077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948CF72-D4F7-5A49-A93A-4BE5984234DE}" type="slidenum">
              <a:rPr lang="en-US" smtClean="0"/>
              <a:pPr/>
              <a:t>28</a:t>
            </a:fld>
            <a:endParaRPr lang="en-US"/>
          </a:p>
        </p:txBody>
      </p:sp>
    </p:spTree>
    <p:extLst>
      <p:ext uri="{BB962C8B-B14F-4D97-AF65-F5344CB8AC3E}">
        <p14:creationId xmlns:p14="http://schemas.microsoft.com/office/powerpoint/2010/main" val="2608616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38200" y="6356350"/>
            <a:ext cx="2743200" cy="365126"/>
          </a:xfrm>
        </p:spPr>
        <p:txBody>
          <a:bodyPr/>
          <a:lstStyle>
            <a:lvl1pPr>
              <a:defRPr b="1">
                <a:solidFill>
                  <a:srgbClr val="004976"/>
                </a:solidFill>
              </a:defRPr>
            </a:lvl1pPr>
          </a:lstStyle>
          <a:p>
            <a:fld id="{3B1CB3A6-305A-4C01-85FB-2385D621F7C2}" type="datetimeFigureOut">
              <a:rPr lang="en-US" smtClean="0"/>
              <a:pPr/>
              <a:t>3/12/21</a:t>
            </a:fld>
            <a:endParaRPr lang="en-US" dirty="0"/>
          </a:p>
        </p:txBody>
      </p:sp>
      <p:sp>
        <p:nvSpPr>
          <p:cNvPr id="8" name="Rectangle 7"/>
          <p:cNvSpPr/>
          <p:nvPr userDrawn="1"/>
        </p:nvSpPr>
        <p:spPr>
          <a:xfrm>
            <a:off x="0" y="1122363"/>
            <a:ext cx="10668000" cy="4135438"/>
          </a:xfrm>
          <a:prstGeom prst="rect">
            <a:avLst/>
          </a:prstGeom>
          <a:solidFill>
            <a:srgbClr val="BA0C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38200" y="1122363"/>
            <a:ext cx="9829800" cy="2387600"/>
          </a:xfrm>
        </p:spPr>
        <p:txBody>
          <a:bodyPr anchor="b"/>
          <a:lstStyle>
            <a:lvl1pPr algn="l">
              <a:defRPr sz="60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838200" y="3602038"/>
            <a:ext cx="9829800" cy="1655762"/>
          </a:xfrm>
        </p:spPr>
        <p:txBody>
          <a:bodyPr>
            <a:normAutofit/>
          </a:bodyPr>
          <a:lstStyle>
            <a:lvl1pPr marL="0" indent="0" algn="l">
              <a:buNone/>
              <a:defRPr sz="28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p:txBody>
          <a:bodyPr/>
          <a:lstStyle>
            <a:lvl1pPr>
              <a:defRPr b="1">
                <a:solidFill>
                  <a:srgbClr val="004976"/>
                </a:solidFill>
              </a:defRPr>
            </a:lvl1pPr>
          </a:lstStyle>
          <a:p>
            <a:fld id="{B2F6C783-D08D-48C8-AD32-B3240A4157B3}" type="slidenum">
              <a:rPr lang="en-US" smtClean="0"/>
              <a:pPr/>
              <a:t>‹#›</a:t>
            </a:fld>
            <a:endParaRPr lang="en-US" dirty="0"/>
          </a:p>
        </p:txBody>
      </p:sp>
    </p:spTree>
    <p:extLst>
      <p:ext uri="{BB962C8B-B14F-4D97-AF65-F5344CB8AC3E}">
        <p14:creationId xmlns:p14="http://schemas.microsoft.com/office/powerpoint/2010/main" val="14245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userDrawn="1"/>
        </p:nvSpPr>
        <p:spPr>
          <a:xfrm>
            <a:off x="0" y="0"/>
            <a:ext cx="12192000" cy="1731546"/>
          </a:xfrm>
          <a:prstGeom prst="rect">
            <a:avLst/>
          </a:prstGeom>
          <a:solidFill>
            <a:srgbClr val="0049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1CB3A6-305A-4C01-85FB-2385D621F7C2}" type="datetimeFigureOut">
              <a:rPr lang="en-US" smtClean="0"/>
              <a:t>3/12/21</a:t>
            </a:fld>
            <a:endParaRPr lang="en-US"/>
          </a:p>
        </p:txBody>
      </p:sp>
      <p:sp>
        <p:nvSpPr>
          <p:cNvPr id="6" name="Slide Number Placeholder 5"/>
          <p:cNvSpPr>
            <a:spLocks noGrp="1"/>
          </p:cNvSpPr>
          <p:nvPr>
            <p:ph type="sldNum" sz="quarter" idx="12"/>
          </p:nvPr>
        </p:nvSpPr>
        <p:spPr/>
        <p:txBody>
          <a:bodyPr/>
          <a:lstStyle/>
          <a:p>
            <a:fld id="{B2F6C783-D08D-48C8-AD32-B3240A4157B3}" type="slidenum">
              <a:rPr lang="en-US" smtClean="0"/>
              <a:t>‹#›</a:t>
            </a:fld>
            <a:endParaRPr lang="en-US"/>
          </a:p>
        </p:txBody>
      </p:sp>
    </p:spTree>
    <p:extLst>
      <p:ext uri="{BB962C8B-B14F-4D97-AF65-F5344CB8AC3E}">
        <p14:creationId xmlns:p14="http://schemas.microsoft.com/office/powerpoint/2010/main" val="2456581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userDrawn="1"/>
        </p:nvSpPr>
        <p:spPr>
          <a:xfrm>
            <a:off x="8724900" y="-1"/>
            <a:ext cx="3467100" cy="6176963"/>
          </a:xfrm>
          <a:prstGeom prst="rect">
            <a:avLst/>
          </a:prstGeom>
          <a:solidFill>
            <a:srgbClr val="0049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8724900" y="365125"/>
            <a:ext cx="2628900" cy="5811838"/>
          </a:xfrm>
        </p:spPr>
        <p:txBody>
          <a:bodyPr vert="eaVert"/>
          <a:lstStyle>
            <a:lvl1pPr>
              <a:defRPr>
                <a:solidFill>
                  <a:schemeClr val="bg1"/>
                </a:solidFill>
              </a:defRPr>
            </a:lvl1pPr>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1CB3A6-305A-4C01-85FB-2385D621F7C2}" type="datetimeFigureOut">
              <a:rPr lang="en-US" smtClean="0"/>
              <a:t>3/12/21</a:t>
            </a:fld>
            <a:endParaRPr lang="en-US"/>
          </a:p>
        </p:txBody>
      </p:sp>
      <p:sp>
        <p:nvSpPr>
          <p:cNvPr id="6" name="Slide Number Placeholder 5"/>
          <p:cNvSpPr>
            <a:spLocks noGrp="1"/>
          </p:cNvSpPr>
          <p:nvPr>
            <p:ph type="sldNum" sz="quarter" idx="12"/>
          </p:nvPr>
        </p:nvSpPr>
        <p:spPr/>
        <p:txBody>
          <a:bodyPr/>
          <a:lstStyle/>
          <a:p>
            <a:fld id="{B2F6C783-D08D-48C8-AD32-B3240A4157B3}" type="slidenum">
              <a:rPr lang="en-US" smtClean="0"/>
              <a:t>‹#›</a:t>
            </a:fld>
            <a:endParaRPr lang="en-US"/>
          </a:p>
        </p:txBody>
      </p:sp>
    </p:spTree>
    <p:extLst>
      <p:ext uri="{BB962C8B-B14F-4D97-AF65-F5344CB8AC3E}">
        <p14:creationId xmlns:p14="http://schemas.microsoft.com/office/powerpoint/2010/main" val="2656971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grpSp>
        <p:nvGrpSpPr>
          <p:cNvPr id="5" name="Group 4" descr="Black background with pairs of footprints scattered across in various colors including teal, green, burgundy, beige, gray, and grown, all behind a large red block." title="Footprint pattern background"/>
          <p:cNvGrpSpPr/>
          <p:nvPr userDrawn="1"/>
        </p:nvGrpSpPr>
        <p:grpSpPr>
          <a:xfrm>
            <a:off x="0" y="0"/>
            <a:ext cx="12192000" cy="6858000"/>
            <a:chOff x="0" y="0"/>
            <a:chExt cx="12192000" cy="6858000"/>
          </a:xfrm>
        </p:grpSpPr>
        <p:pic>
          <p:nvPicPr>
            <p:cNvPr id="6" name="Picture 2">
              <a:extLst>
                <a:ext uri="{FF2B5EF4-FFF2-40B4-BE49-F238E27FC236}">
                  <a16:creationId xmlns:a16="http://schemas.microsoft.com/office/drawing/2014/main" id="{F24F80DB-AA71-4B2E-88C0-89AA7BFFDEC3}"/>
                </a:ext>
              </a:extLst>
            </p:cNvPr>
            <p:cNvPicPr>
              <a:picLocks noChangeAspect="1"/>
            </p:cNvPicPr>
            <p:nvPr/>
          </p:nvPicPr>
          <p:blipFill>
            <a:blip r:embed="rId2"/>
            <a:stretch>
              <a:fillRect/>
            </a:stretch>
          </p:blipFill>
          <p:spPr>
            <a:xfrm>
              <a:off x="0" y="0"/>
              <a:ext cx="12192000" cy="6858000"/>
            </a:xfrm>
            <a:prstGeom prst="rect">
              <a:avLst/>
            </a:prstGeom>
          </p:spPr>
        </p:pic>
        <p:sp>
          <p:nvSpPr>
            <p:cNvPr id="7" name="Rectangle 2"/>
            <p:cNvSpPr/>
            <p:nvPr/>
          </p:nvSpPr>
          <p:spPr>
            <a:xfrm>
              <a:off x="0" y="1084521"/>
              <a:ext cx="10675088" cy="4189227"/>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3"/>
          <p:cNvSpPr/>
          <p:nvPr/>
        </p:nvSpPr>
        <p:spPr>
          <a:xfrm>
            <a:off x="0" y="6209414"/>
            <a:ext cx="12192000" cy="64858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red four line swirl, placed to the left of &quot;American Anthropological Association&quot; in black, all uppercase font, which is above &quot;Advancing Knowledge, Solving Human Problems&quot; in blue titlecase font."/>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59179" y="6271042"/>
            <a:ext cx="3673642" cy="535740"/>
          </a:xfrm>
          <a:prstGeom prst="rect">
            <a:avLst/>
          </a:prstGeom>
        </p:spPr>
      </p:pic>
      <p:sp>
        <p:nvSpPr>
          <p:cNvPr id="12" name="Title 1"/>
          <p:cNvSpPr>
            <a:spLocks noGrp="1"/>
          </p:cNvSpPr>
          <p:nvPr>
            <p:ph type="ctrTitle"/>
          </p:nvPr>
        </p:nvSpPr>
        <p:spPr>
          <a:xfrm>
            <a:off x="838200" y="1122363"/>
            <a:ext cx="9829800" cy="2387600"/>
          </a:xfrm>
        </p:spPr>
        <p:txBody>
          <a:bodyPr anchor="b"/>
          <a:lstStyle>
            <a:lvl1pPr algn="l">
              <a:defRPr sz="6000">
                <a:solidFill>
                  <a:schemeClr val="bg1"/>
                </a:solidFill>
              </a:defRPr>
            </a:lvl1pPr>
          </a:lstStyle>
          <a:p>
            <a:r>
              <a:rPr lang="en-US" dirty="0"/>
              <a:t>Click to edit Master title style</a:t>
            </a:r>
          </a:p>
        </p:txBody>
      </p:sp>
      <p:sp>
        <p:nvSpPr>
          <p:cNvPr id="13" name="Subtitle 2"/>
          <p:cNvSpPr>
            <a:spLocks noGrp="1"/>
          </p:cNvSpPr>
          <p:nvPr>
            <p:ph type="subTitle" idx="1"/>
          </p:nvPr>
        </p:nvSpPr>
        <p:spPr>
          <a:xfrm>
            <a:off x="838200" y="3602038"/>
            <a:ext cx="9829800" cy="1655762"/>
          </a:xfrm>
        </p:spPr>
        <p:txBody>
          <a:bodyPr>
            <a:normAutofit/>
          </a:bodyPr>
          <a:lstStyle>
            <a:lvl1pPr marL="0" indent="0" algn="l">
              <a:buNone/>
              <a:defRPr sz="28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78298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12192000" cy="17315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1CB3A6-305A-4C01-85FB-2385D621F7C2}" type="datetimeFigureOut">
              <a:rPr lang="en-US" smtClean="0"/>
              <a:t>3/12/21</a:t>
            </a:fld>
            <a:endParaRPr lang="en-US"/>
          </a:p>
        </p:txBody>
      </p:sp>
      <p:sp>
        <p:nvSpPr>
          <p:cNvPr id="6" name="Slide Number Placeholder 5"/>
          <p:cNvSpPr>
            <a:spLocks noGrp="1"/>
          </p:cNvSpPr>
          <p:nvPr>
            <p:ph type="sldNum" sz="quarter" idx="12"/>
          </p:nvPr>
        </p:nvSpPr>
        <p:spPr/>
        <p:txBody>
          <a:bodyPr/>
          <a:lstStyle/>
          <a:p>
            <a:fld id="{B2F6C783-D08D-48C8-AD32-B3240A4157B3}" type="slidenum">
              <a:rPr lang="en-US" smtClean="0"/>
              <a:t>‹#›</a:t>
            </a:fld>
            <a:endParaRPr lang="en-US"/>
          </a:p>
        </p:txBody>
      </p:sp>
    </p:spTree>
    <p:extLst>
      <p:ext uri="{BB962C8B-B14F-4D97-AF65-F5344CB8AC3E}">
        <p14:creationId xmlns:p14="http://schemas.microsoft.com/office/powerpoint/2010/main" val="3913628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1709738"/>
            <a:ext cx="12192000" cy="4135438"/>
          </a:xfrm>
          <a:prstGeom prst="rect">
            <a:avLst/>
          </a:prstGeom>
          <a:solidFill>
            <a:srgbClr val="BA0C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28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3B1CB3A6-305A-4C01-85FB-2385D621F7C2}" type="datetimeFigureOut">
              <a:rPr lang="en-US" smtClean="0"/>
              <a:t>3/12/21</a:t>
            </a:fld>
            <a:endParaRPr lang="en-US"/>
          </a:p>
        </p:txBody>
      </p:sp>
      <p:sp>
        <p:nvSpPr>
          <p:cNvPr id="6" name="Slide Number Placeholder 5"/>
          <p:cNvSpPr>
            <a:spLocks noGrp="1"/>
          </p:cNvSpPr>
          <p:nvPr>
            <p:ph type="sldNum" sz="quarter" idx="12"/>
          </p:nvPr>
        </p:nvSpPr>
        <p:spPr/>
        <p:txBody>
          <a:bodyPr/>
          <a:lstStyle/>
          <a:p>
            <a:fld id="{B2F6C783-D08D-48C8-AD32-B3240A4157B3}" type="slidenum">
              <a:rPr lang="en-US" smtClean="0"/>
              <a:t>‹#›</a:t>
            </a:fld>
            <a:endParaRPr lang="en-US"/>
          </a:p>
        </p:txBody>
      </p:sp>
    </p:spTree>
    <p:extLst>
      <p:ext uri="{BB962C8B-B14F-4D97-AF65-F5344CB8AC3E}">
        <p14:creationId xmlns:p14="http://schemas.microsoft.com/office/powerpoint/2010/main" val="4098202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userDrawn="1"/>
        </p:nvSpPr>
        <p:spPr>
          <a:xfrm>
            <a:off x="0" y="0"/>
            <a:ext cx="12192000" cy="1731546"/>
          </a:xfrm>
          <a:prstGeom prst="rect">
            <a:avLst/>
          </a:prstGeom>
          <a:solidFill>
            <a:srgbClr val="0049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B1CB3A6-305A-4C01-85FB-2385D621F7C2}" type="datetimeFigureOut">
              <a:rPr lang="en-US" smtClean="0"/>
              <a:t>3/12/21</a:t>
            </a:fld>
            <a:endParaRPr lang="en-US"/>
          </a:p>
        </p:txBody>
      </p:sp>
      <p:sp>
        <p:nvSpPr>
          <p:cNvPr id="7" name="Slide Number Placeholder 6"/>
          <p:cNvSpPr>
            <a:spLocks noGrp="1"/>
          </p:cNvSpPr>
          <p:nvPr>
            <p:ph type="sldNum" sz="quarter" idx="12"/>
          </p:nvPr>
        </p:nvSpPr>
        <p:spPr/>
        <p:txBody>
          <a:bodyPr/>
          <a:lstStyle/>
          <a:p>
            <a:fld id="{B2F6C783-D08D-48C8-AD32-B3240A4157B3}" type="slidenum">
              <a:rPr lang="en-US" smtClean="0"/>
              <a:t>‹#›</a:t>
            </a:fld>
            <a:endParaRPr lang="en-US"/>
          </a:p>
        </p:txBody>
      </p:sp>
    </p:spTree>
    <p:extLst>
      <p:ext uri="{BB962C8B-B14F-4D97-AF65-F5344CB8AC3E}">
        <p14:creationId xmlns:p14="http://schemas.microsoft.com/office/powerpoint/2010/main" val="92002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userDrawn="1"/>
        </p:nvSpPr>
        <p:spPr>
          <a:xfrm>
            <a:off x="0" y="0"/>
            <a:ext cx="12192000" cy="1731546"/>
          </a:xfrm>
          <a:prstGeom prst="rect">
            <a:avLst/>
          </a:prstGeom>
          <a:solidFill>
            <a:srgbClr val="0049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9788" y="365125"/>
            <a:ext cx="10515600" cy="1325563"/>
          </a:xfrm>
        </p:spPr>
        <p:txBody>
          <a:bodyPr/>
          <a:lstStyle>
            <a:lvl1pPr>
              <a:defRPr>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1CB3A6-305A-4C01-85FB-2385D621F7C2}" type="datetimeFigureOut">
              <a:rPr lang="en-US" smtClean="0"/>
              <a:t>3/12/21</a:t>
            </a:fld>
            <a:endParaRPr lang="en-US"/>
          </a:p>
        </p:txBody>
      </p:sp>
      <p:sp>
        <p:nvSpPr>
          <p:cNvPr id="9" name="Slide Number Placeholder 8"/>
          <p:cNvSpPr>
            <a:spLocks noGrp="1"/>
          </p:cNvSpPr>
          <p:nvPr>
            <p:ph type="sldNum" sz="quarter" idx="12"/>
          </p:nvPr>
        </p:nvSpPr>
        <p:spPr/>
        <p:txBody>
          <a:bodyPr/>
          <a:lstStyle/>
          <a:p>
            <a:fld id="{B2F6C783-D08D-48C8-AD32-B3240A4157B3}" type="slidenum">
              <a:rPr lang="en-US" smtClean="0"/>
              <a:t>‹#›</a:t>
            </a:fld>
            <a:endParaRPr lang="en-US"/>
          </a:p>
        </p:txBody>
      </p:sp>
    </p:spTree>
    <p:extLst>
      <p:ext uri="{BB962C8B-B14F-4D97-AF65-F5344CB8AC3E}">
        <p14:creationId xmlns:p14="http://schemas.microsoft.com/office/powerpoint/2010/main" val="3671941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userDrawn="1"/>
        </p:nvSpPr>
        <p:spPr>
          <a:xfrm>
            <a:off x="0" y="0"/>
            <a:ext cx="12192000" cy="1731546"/>
          </a:xfrm>
          <a:prstGeom prst="rect">
            <a:avLst/>
          </a:prstGeom>
          <a:solidFill>
            <a:srgbClr val="0049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3B1CB3A6-305A-4C01-85FB-2385D621F7C2}" type="datetimeFigureOut">
              <a:rPr lang="en-US" smtClean="0"/>
              <a:t>3/12/21</a:t>
            </a:fld>
            <a:endParaRPr lang="en-US"/>
          </a:p>
        </p:txBody>
      </p:sp>
      <p:sp>
        <p:nvSpPr>
          <p:cNvPr id="5" name="Slide Number Placeholder 4"/>
          <p:cNvSpPr>
            <a:spLocks noGrp="1"/>
          </p:cNvSpPr>
          <p:nvPr>
            <p:ph type="sldNum" sz="quarter" idx="12"/>
          </p:nvPr>
        </p:nvSpPr>
        <p:spPr/>
        <p:txBody>
          <a:bodyPr/>
          <a:lstStyle/>
          <a:p>
            <a:fld id="{B2F6C783-D08D-48C8-AD32-B3240A4157B3}" type="slidenum">
              <a:rPr lang="en-US" smtClean="0"/>
              <a:t>‹#›</a:t>
            </a:fld>
            <a:endParaRPr lang="en-US"/>
          </a:p>
        </p:txBody>
      </p:sp>
    </p:spTree>
    <p:extLst>
      <p:ext uri="{BB962C8B-B14F-4D97-AF65-F5344CB8AC3E}">
        <p14:creationId xmlns:p14="http://schemas.microsoft.com/office/powerpoint/2010/main" val="507710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1CB3A6-305A-4C01-85FB-2385D621F7C2}" type="datetimeFigureOut">
              <a:rPr lang="en-US" smtClean="0"/>
              <a:t>3/12/21</a:t>
            </a:fld>
            <a:endParaRPr lang="en-US"/>
          </a:p>
        </p:txBody>
      </p:sp>
      <p:sp>
        <p:nvSpPr>
          <p:cNvPr id="4" name="Slide Number Placeholder 3"/>
          <p:cNvSpPr>
            <a:spLocks noGrp="1"/>
          </p:cNvSpPr>
          <p:nvPr>
            <p:ph type="sldNum" sz="quarter" idx="12"/>
          </p:nvPr>
        </p:nvSpPr>
        <p:spPr/>
        <p:txBody>
          <a:bodyPr/>
          <a:lstStyle/>
          <a:p>
            <a:fld id="{B2F6C783-D08D-48C8-AD32-B3240A4157B3}" type="slidenum">
              <a:rPr lang="en-US" smtClean="0"/>
              <a:t>‹#›</a:t>
            </a:fld>
            <a:endParaRPr lang="en-US"/>
          </a:p>
        </p:txBody>
      </p:sp>
    </p:spTree>
    <p:extLst>
      <p:ext uri="{BB962C8B-B14F-4D97-AF65-F5344CB8AC3E}">
        <p14:creationId xmlns:p14="http://schemas.microsoft.com/office/powerpoint/2010/main" val="427580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userDrawn="1"/>
        </p:nvSpPr>
        <p:spPr>
          <a:xfrm>
            <a:off x="0" y="365124"/>
            <a:ext cx="4772025" cy="1692275"/>
          </a:xfrm>
          <a:prstGeom prst="rect">
            <a:avLst/>
          </a:prstGeom>
          <a:solidFill>
            <a:srgbClr val="0049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9788" y="457200"/>
            <a:ext cx="3932237" cy="1600200"/>
          </a:xfrm>
        </p:spPr>
        <p:txBody>
          <a:bodyPr anchor="b"/>
          <a:lstStyle>
            <a:lvl1pPr>
              <a:defRPr sz="3200">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B1CB3A6-305A-4C01-85FB-2385D621F7C2}" type="datetimeFigureOut">
              <a:rPr lang="en-US" smtClean="0"/>
              <a:t>3/12/21</a:t>
            </a:fld>
            <a:endParaRPr lang="en-US"/>
          </a:p>
        </p:txBody>
      </p:sp>
      <p:sp>
        <p:nvSpPr>
          <p:cNvPr id="7" name="Slide Number Placeholder 6"/>
          <p:cNvSpPr>
            <a:spLocks noGrp="1"/>
          </p:cNvSpPr>
          <p:nvPr>
            <p:ph type="sldNum" sz="quarter" idx="12"/>
          </p:nvPr>
        </p:nvSpPr>
        <p:spPr/>
        <p:txBody>
          <a:bodyPr/>
          <a:lstStyle/>
          <a:p>
            <a:fld id="{B2F6C783-D08D-48C8-AD32-B3240A4157B3}" type="slidenum">
              <a:rPr lang="en-US" smtClean="0"/>
              <a:t>‹#›</a:t>
            </a:fld>
            <a:endParaRPr lang="en-US"/>
          </a:p>
        </p:txBody>
      </p:sp>
    </p:spTree>
    <p:extLst>
      <p:ext uri="{BB962C8B-B14F-4D97-AF65-F5344CB8AC3E}">
        <p14:creationId xmlns:p14="http://schemas.microsoft.com/office/powerpoint/2010/main" val="1758938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userDrawn="1"/>
        </p:nvSpPr>
        <p:spPr>
          <a:xfrm>
            <a:off x="0" y="365124"/>
            <a:ext cx="4772025" cy="1692275"/>
          </a:xfrm>
          <a:prstGeom prst="rect">
            <a:avLst/>
          </a:prstGeom>
          <a:solidFill>
            <a:srgbClr val="0049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9788" y="457200"/>
            <a:ext cx="3932237" cy="1600200"/>
          </a:xfrm>
        </p:spPr>
        <p:txBody>
          <a:bodyPr anchor="b"/>
          <a:lstStyle>
            <a:lvl1pPr>
              <a:defRPr sz="3200">
                <a:solidFill>
                  <a:schemeClr val="bg1"/>
                </a:solidFill>
              </a:defRPr>
            </a:lvl1pPr>
          </a:lstStyle>
          <a:p>
            <a:r>
              <a:rPr lang="en-US" dirty="0"/>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B1CB3A6-305A-4C01-85FB-2385D621F7C2}" type="datetimeFigureOut">
              <a:rPr lang="en-US" smtClean="0"/>
              <a:t>3/12/21</a:t>
            </a:fld>
            <a:endParaRPr lang="en-US"/>
          </a:p>
        </p:txBody>
      </p:sp>
      <p:sp>
        <p:nvSpPr>
          <p:cNvPr id="7" name="Slide Number Placeholder 6"/>
          <p:cNvSpPr>
            <a:spLocks noGrp="1"/>
          </p:cNvSpPr>
          <p:nvPr>
            <p:ph type="sldNum" sz="quarter" idx="12"/>
          </p:nvPr>
        </p:nvSpPr>
        <p:spPr/>
        <p:txBody>
          <a:bodyPr/>
          <a:lstStyle/>
          <a:p>
            <a:fld id="{B2F6C783-D08D-48C8-AD32-B3240A4157B3}" type="slidenum">
              <a:rPr lang="en-US" smtClean="0"/>
              <a:t>‹#›</a:t>
            </a:fld>
            <a:endParaRPr lang="en-US"/>
          </a:p>
        </p:txBody>
      </p:sp>
    </p:spTree>
    <p:extLst>
      <p:ext uri="{BB962C8B-B14F-4D97-AF65-F5344CB8AC3E}">
        <p14:creationId xmlns:p14="http://schemas.microsoft.com/office/powerpoint/2010/main" val="467499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a:solidFill>
                  <a:srgbClr val="004976"/>
                </a:solidFill>
              </a:defRPr>
            </a:lvl1pPr>
          </a:lstStyle>
          <a:p>
            <a:fld id="{3B1CB3A6-305A-4C01-85FB-2385D621F7C2}" type="datetimeFigureOut">
              <a:rPr lang="en-US" smtClean="0"/>
              <a:pPr/>
              <a:t>3/12/21</a:t>
            </a:fld>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a:solidFill>
                  <a:srgbClr val="004976"/>
                </a:solidFill>
              </a:defRPr>
            </a:lvl1pPr>
          </a:lstStyle>
          <a:p>
            <a:fld id="{B2F6C783-D08D-48C8-AD32-B3240A4157B3}" type="slidenum">
              <a:rPr lang="en-US" smtClean="0"/>
              <a:pPr/>
              <a:t>‹#›</a:t>
            </a:fld>
            <a:endParaRPr lang="en-US" dirty="0"/>
          </a:p>
        </p:txBody>
      </p:sp>
      <p:pic>
        <p:nvPicPr>
          <p:cNvPr id="13" name="Picture 12" descr="A red four line swirl, placed to the left of &quot;American Anthropological Association&quot; in black, all uppercase font, which is above &quot;Advancing Knowledge, Solving Human Problems&quot; in blue titlecase font." title="American Anthropological Association Logo"/>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259179" y="6271042"/>
            <a:ext cx="3673642" cy="535740"/>
          </a:xfrm>
          <a:prstGeom prst="rect">
            <a:avLst/>
          </a:prstGeom>
        </p:spPr>
      </p:pic>
      <p:sp>
        <p:nvSpPr>
          <p:cNvPr id="15" name="Rectangle 14"/>
          <p:cNvSpPr/>
          <p:nvPr userDrawn="1"/>
        </p:nvSpPr>
        <p:spPr>
          <a:xfrm>
            <a:off x="0" y="0"/>
            <a:ext cx="12192000" cy="365125"/>
          </a:xfrm>
          <a:prstGeom prst="rect">
            <a:avLst/>
          </a:prstGeom>
          <a:solidFill>
            <a:srgbClr val="CEB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0" y="5863263"/>
            <a:ext cx="12192000" cy="365125"/>
          </a:xfrm>
          <a:prstGeom prst="rect">
            <a:avLst/>
          </a:prstGeom>
          <a:solidFill>
            <a:srgbClr val="CEB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8914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report.srtr.org/psr/CASDTX1/ki"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83240" cy="1325563"/>
          </a:xfrm>
        </p:spPr>
        <p:txBody>
          <a:bodyPr>
            <a:normAutofit/>
          </a:bodyPr>
          <a:lstStyle/>
          <a:p>
            <a:r>
              <a:rPr lang="en-US" dirty="0"/>
              <a:t>Anthropologists Working in Hospital Settings</a:t>
            </a:r>
            <a:br>
              <a:rPr lang="en-US" dirty="0"/>
            </a:br>
            <a:r>
              <a:rPr lang="en-US" dirty="0"/>
              <a:t>Webinar Outline </a:t>
            </a:r>
          </a:p>
        </p:txBody>
      </p:sp>
      <p:sp>
        <p:nvSpPr>
          <p:cNvPr id="3" name="Content Placeholder 2"/>
          <p:cNvSpPr>
            <a:spLocks noGrp="1"/>
          </p:cNvSpPr>
          <p:nvPr>
            <p:ph idx="1"/>
          </p:nvPr>
        </p:nvSpPr>
        <p:spPr>
          <a:xfrm>
            <a:off x="838200" y="1997075"/>
            <a:ext cx="10515600" cy="3756025"/>
          </a:xfrm>
        </p:spPr>
        <p:txBody>
          <a:bodyPr/>
          <a:lstStyle/>
          <a:p>
            <a:pPr marL="514350" indent="-514350">
              <a:buFont typeface="+mj-lt"/>
              <a:buAutoNum type="arabicPeriod"/>
            </a:pPr>
            <a:r>
              <a:rPr lang="en-US" b="1" dirty="0"/>
              <a:t>Nadine Bendycki – University Hospitals of Cleveland</a:t>
            </a:r>
          </a:p>
          <a:p>
            <a:pPr marL="514350" indent="-514350">
              <a:buFont typeface="+mj-lt"/>
              <a:buAutoNum type="arabicPeriod"/>
            </a:pPr>
            <a:r>
              <a:rPr lang="en-US" b="1" dirty="0"/>
              <a:t>Joshua Liggett – UC San Diego Health</a:t>
            </a:r>
          </a:p>
          <a:p>
            <a:pPr marL="514350" indent="-514350">
              <a:buFont typeface="+mj-lt"/>
              <a:buAutoNum type="arabicPeriod"/>
            </a:pPr>
            <a:r>
              <a:rPr lang="en-US" b="1" dirty="0"/>
              <a:t>Chat Q&amp;A</a:t>
            </a:r>
          </a:p>
          <a:p>
            <a:pPr marL="514350" indent="-514350">
              <a:buFont typeface="+mj-lt"/>
              <a:buAutoNum type="arabicPeriod"/>
            </a:pPr>
            <a:r>
              <a:rPr lang="en-US" b="1" dirty="0"/>
              <a:t>Summary</a:t>
            </a:r>
          </a:p>
          <a:p>
            <a:pPr marL="0" indent="0">
              <a:buNone/>
            </a:pPr>
            <a:endParaRPr lang="en-US" b="1" dirty="0"/>
          </a:p>
          <a:p>
            <a:pPr marL="0" indent="0" algn="ctr">
              <a:buNone/>
            </a:pPr>
            <a:r>
              <a:rPr lang="en-US" b="1" dirty="0"/>
              <a:t>We will get started at 1:00 p.m. EDT!</a:t>
            </a:r>
          </a:p>
          <a:p>
            <a:pPr marL="0" indent="0">
              <a:buNone/>
            </a:pPr>
            <a:endParaRPr lang="en-US" dirty="0"/>
          </a:p>
        </p:txBody>
      </p:sp>
    </p:spTree>
    <p:extLst>
      <p:ext uri="{BB962C8B-B14F-4D97-AF65-F5344CB8AC3E}">
        <p14:creationId xmlns:p14="http://schemas.microsoft.com/office/powerpoint/2010/main" val="3616846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My role as Director of Market Research and Consumer Insights</a:t>
            </a:r>
            <a:endParaRPr lang="en-US" dirty="0">
              <a:solidFill>
                <a:srgbClr val="FF0000"/>
              </a:solidFill>
            </a:endParaRPr>
          </a:p>
        </p:txBody>
      </p:sp>
      <p:sp>
        <p:nvSpPr>
          <p:cNvPr id="3" name="Content Placeholder 2"/>
          <p:cNvSpPr>
            <a:spLocks noGrp="1"/>
          </p:cNvSpPr>
          <p:nvPr>
            <p:ph idx="1"/>
          </p:nvPr>
        </p:nvSpPr>
        <p:spPr/>
        <p:txBody>
          <a:bodyPr>
            <a:normAutofit/>
          </a:bodyPr>
          <a:lstStyle/>
          <a:p>
            <a:pPr marL="225425" indent="-225425">
              <a:spcBef>
                <a:spcPts val="0"/>
              </a:spcBef>
              <a:spcAft>
                <a:spcPts val="1800"/>
              </a:spcAft>
              <a:buClr>
                <a:srgbClr val="FF0000"/>
              </a:buClr>
            </a:pPr>
            <a:endParaRPr lang="en-US" dirty="0"/>
          </a:p>
          <a:p>
            <a:pPr marL="225425" indent="-225425">
              <a:spcBef>
                <a:spcPts val="0"/>
              </a:spcBef>
              <a:spcAft>
                <a:spcPts val="1800"/>
              </a:spcAft>
              <a:buClr>
                <a:srgbClr val="FF0000"/>
              </a:buClr>
            </a:pPr>
            <a:r>
              <a:rPr lang="en-US" dirty="0"/>
              <a:t>The Department of Market Research and Consumer Insights at University Hospitals listens to the Voice of the Customer in all of its manifestations.  Most especially, the department consistently represents the Voice of the Patient and their family or caregivers.  </a:t>
            </a:r>
          </a:p>
          <a:p>
            <a:pPr marL="225425" indent="-225425">
              <a:spcBef>
                <a:spcPts val="0"/>
              </a:spcBef>
              <a:spcAft>
                <a:spcPts val="1800"/>
              </a:spcAft>
              <a:buClr>
                <a:srgbClr val="FF0000"/>
              </a:buClr>
            </a:pPr>
            <a:r>
              <a:rPr lang="en-US" dirty="0"/>
              <a:t>We seek to understand human behavior in order to better influence consumer healthcare decision-making. </a:t>
            </a:r>
          </a:p>
        </p:txBody>
      </p:sp>
    </p:spTree>
    <p:extLst>
      <p:ext uri="{BB962C8B-B14F-4D97-AF65-F5344CB8AC3E}">
        <p14:creationId xmlns:p14="http://schemas.microsoft.com/office/powerpoint/2010/main" val="1913128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EF82A-1D4F-714B-A626-EE1931876FDF}"/>
              </a:ext>
            </a:extLst>
          </p:cNvPr>
          <p:cNvSpPr>
            <a:spLocks noGrp="1"/>
          </p:cNvSpPr>
          <p:nvPr>
            <p:ph type="title"/>
          </p:nvPr>
        </p:nvSpPr>
        <p:spPr/>
        <p:txBody>
          <a:bodyPr/>
          <a:lstStyle/>
          <a:p>
            <a:r>
              <a:rPr lang="en-US" dirty="0"/>
              <a:t>How we undertake hospital-based market research</a:t>
            </a:r>
          </a:p>
        </p:txBody>
      </p:sp>
      <p:sp>
        <p:nvSpPr>
          <p:cNvPr id="3" name="Content Placeholder 2">
            <a:extLst>
              <a:ext uri="{FF2B5EF4-FFF2-40B4-BE49-F238E27FC236}">
                <a16:creationId xmlns:a16="http://schemas.microsoft.com/office/drawing/2014/main" id="{DF2F1BA9-5A04-DB49-AE2E-A3779718E78F}"/>
              </a:ext>
            </a:extLst>
          </p:cNvPr>
          <p:cNvSpPr>
            <a:spLocks noGrp="1"/>
          </p:cNvSpPr>
          <p:nvPr>
            <p:ph idx="1"/>
          </p:nvPr>
        </p:nvSpPr>
        <p:spPr/>
        <p:txBody>
          <a:bodyPr>
            <a:normAutofit/>
          </a:bodyPr>
          <a:lstStyle/>
          <a:p>
            <a:endParaRPr lang="en-US" dirty="0"/>
          </a:p>
          <a:p>
            <a:r>
              <a:rPr lang="en-US" dirty="0"/>
              <a:t>Surveys – including text analytics of survey responses and theming</a:t>
            </a:r>
          </a:p>
          <a:p>
            <a:r>
              <a:rPr lang="en-US" dirty="0"/>
              <a:t>Focus groups – virtual and in-person (pre-pandemic)</a:t>
            </a:r>
          </a:p>
          <a:p>
            <a:r>
              <a:rPr lang="en-US" dirty="0"/>
              <a:t>1:1 Interviews</a:t>
            </a:r>
          </a:p>
          <a:p>
            <a:r>
              <a:rPr lang="en-US" dirty="0"/>
              <a:t>Secondary research – disease incidence and prevalence, trends in demographics and in health care service delivery</a:t>
            </a:r>
          </a:p>
          <a:p>
            <a:r>
              <a:rPr lang="en-US" dirty="0"/>
              <a:t>Social media listening</a:t>
            </a:r>
          </a:p>
        </p:txBody>
      </p:sp>
    </p:spTree>
    <p:extLst>
      <p:ext uri="{BB962C8B-B14F-4D97-AF65-F5344CB8AC3E}">
        <p14:creationId xmlns:p14="http://schemas.microsoft.com/office/powerpoint/2010/main" val="2047891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83240" cy="1325563"/>
          </a:xfrm>
        </p:spPr>
        <p:txBody>
          <a:bodyPr>
            <a:normAutofit/>
          </a:bodyPr>
          <a:lstStyle/>
          <a:p>
            <a:r>
              <a:rPr lang="en-US" dirty="0"/>
              <a:t>Skill set useful for hospital market research </a:t>
            </a:r>
          </a:p>
        </p:txBody>
      </p:sp>
      <p:sp>
        <p:nvSpPr>
          <p:cNvPr id="3" name="Content Placeholder 2"/>
          <p:cNvSpPr>
            <a:spLocks noGrp="1"/>
          </p:cNvSpPr>
          <p:nvPr>
            <p:ph idx="1"/>
          </p:nvPr>
        </p:nvSpPr>
        <p:spPr>
          <a:xfrm>
            <a:off x="838200" y="1997075"/>
            <a:ext cx="10515600" cy="3756025"/>
          </a:xfrm>
        </p:spPr>
        <p:txBody>
          <a:bodyPr/>
          <a:lstStyle/>
          <a:p>
            <a:r>
              <a:rPr lang="en-US" dirty="0"/>
              <a:t>Good written and oral communication skills</a:t>
            </a:r>
          </a:p>
          <a:p>
            <a:r>
              <a:rPr lang="en-US" dirty="0"/>
              <a:t>Solid analytical skills – qualitative and quantitative</a:t>
            </a:r>
          </a:p>
          <a:p>
            <a:r>
              <a:rPr lang="en-US" dirty="0"/>
              <a:t>Ability to translate complex language and comments into user-friendly language</a:t>
            </a:r>
          </a:p>
          <a:p>
            <a:r>
              <a:rPr lang="en-US" dirty="0"/>
              <a:t>Flexibility and adaptability</a:t>
            </a:r>
          </a:p>
          <a:p>
            <a:r>
              <a:rPr lang="en-US" dirty="0"/>
              <a:t>Word, Excel, Power Point, text analytics, data visualization, dbase</a:t>
            </a:r>
          </a:p>
          <a:p>
            <a:r>
              <a:rPr lang="en-US" dirty="0"/>
              <a:t>Excellent interpersonal skills </a:t>
            </a:r>
          </a:p>
          <a:p>
            <a:endParaRPr lang="en-US" dirty="0"/>
          </a:p>
        </p:txBody>
      </p:sp>
    </p:spTree>
    <p:extLst>
      <p:ext uri="{BB962C8B-B14F-4D97-AF65-F5344CB8AC3E}">
        <p14:creationId xmlns:p14="http://schemas.microsoft.com/office/powerpoint/2010/main" val="4169838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A67C4-F7C5-40D0-8303-CF8B279D6C8D}"/>
              </a:ext>
            </a:extLst>
          </p:cNvPr>
          <p:cNvSpPr>
            <a:spLocks noGrp="1"/>
          </p:cNvSpPr>
          <p:nvPr>
            <p:ph type="title"/>
          </p:nvPr>
        </p:nvSpPr>
        <p:spPr/>
        <p:txBody>
          <a:bodyPr>
            <a:normAutofit/>
          </a:bodyPr>
          <a:lstStyle/>
          <a:p>
            <a:r>
              <a:rPr lang="en-US" dirty="0"/>
              <a:t>Hospital entry-level job titles + position descriptions</a:t>
            </a:r>
          </a:p>
        </p:txBody>
      </p:sp>
      <p:graphicFrame>
        <p:nvGraphicFramePr>
          <p:cNvPr id="5" name="Table 4" descr="Table listing entry-level jobs"/>
          <p:cNvGraphicFramePr>
            <a:graphicFrameLocks noGrp="1"/>
          </p:cNvGraphicFramePr>
          <p:nvPr>
            <p:extLst>
              <p:ext uri="{D42A27DB-BD31-4B8C-83A1-F6EECF244321}">
                <p14:modId xmlns:p14="http://schemas.microsoft.com/office/powerpoint/2010/main" val="1934927433"/>
              </p:ext>
            </p:extLst>
          </p:nvPr>
        </p:nvGraphicFramePr>
        <p:xfrm>
          <a:off x="1727201" y="1967346"/>
          <a:ext cx="8851900" cy="3108960"/>
        </p:xfrm>
        <a:graphic>
          <a:graphicData uri="http://schemas.openxmlformats.org/drawingml/2006/table">
            <a:tbl>
              <a:tblPr firstRow="1" bandRow="1">
                <a:tableStyleId>{5C22544A-7EE6-4342-B048-85BDC9FD1C3A}</a:tableStyleId>
              </a:tblPr>
              <a:tblGrid>
                <a:gridCol w="4432299">
                  <a:extLst>
                    <a:ext uri="{9D8B030D-6E8A-4147-A177-3AD203B41FA5}">
                      <a16:colId xmlns:a16="http://schemas.microsoft.com/office/drawing/2014/main" val="671748011"/>
                    </a:ext>
                  </a:extLst>
                </a:gridCol>
                <a:gridCol w="4419601">
                  <a:extLst>
                    <a:ext uri="{9D8B030D-6E8A-4147-A177-3AD203B41FA5}">
                      <a16:colId xmlns:a16="http://schemas.microsoft.com/office/drawing/2014/main" val="831025024"/>
                    </a:ext>
                  </a:extLst>
                </a:gridCol>
              </a:tblGrid>
              <a:tr h="4779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List of Entry-Level Jobs</a:t>
                      </a:r>
                    </a:p>
                  </a:txBody>
                  <a:tcPr/>
                </a:tc>
                <a:tc>
                  <a:txBody>
                    <a:bodyPr/>
                    <a:lstStyle/>
                    <a:p>
                      <a:endParaRPr lang="en-US" dirty="0"/>
                    </a:p>
                  </a:txBody>
                  <a:tcPr/>
                </a:tc>
                <a:extLst>
                  <a:ext uri="{0D108BD9-81ED-4DB2-BD59-A6C34878D82A}">
                    <a16:rowId xmlns:a16="http://schemas.microsoft.com/office/drawing/2014/main" val="1054830012"/>
                  </a:ext>
                </a:extLst>
              </a:tr>
              <a:tr h="477982">
                <a:tc>
                  <a:txBody>
                    <a:bodyPr/>
                    <a:lstStyle/>
                    <a:p>
                      <a:r>
                        <a:rPr lang="en-US" sz="2800" dirty="0"/>
                        <a:t>Policy Analyst</a:t>
                      </a:r>
                    </a:p>
                  </a:txBody>
                  <a:tcPr/>
                </a:tc>
                <a:tc>
                  <a:txBody>
                    <a:bodyPr/>
                    <a:lstStyle/>
                    <a:p>
                      <a:r>
                        <a:rPr lang="en-US" sz="2800" dirty="0"/>
                        <a:t>User Design Analyst</a:t>
                      </a:r>
                    </a:p>
                  </a:txBody>
                  <a:tcPr/>
                </a:tc>
                <a:extLst>
                  <a:ext uri="{0D108BD9-81ED-4DB2-BD59-A6C34878D82A}">
                    <a16:rowId xmlns:a16="http://schemas.microsoft.com/office/drawing/2014/main" val="369267544"/>
                  </a:ext>
                </a:extLst>
              </a:tr>
              <a:tr h="477982">
                <a:tc>
                  <a:txBody>
                    <a:bodyPr/>
                    <a:lstStyle/>
                    <a:p>
                      <a:r>
                        <a:rPr lang="en-US" sz="2800" dirty="0"/>
                        <a:t>Market Research Analyst</a:t>
                      </a:r>
                    </a:p>
                  </a:txBody>
                  <a:tcPr/>
                </a:tc>
                <a:tc>
                  <a:txBody>
                    <a:bodyPr/>
                    <a:lstStyle/>
                    <a:p>
                      <a:r>
                        <a:rPr lang="en-US" sz="2800" dirty="0"/>
                        <a:t>Patient Advocate</a:t>
                      </a:r>
                    </a:p>
                  </a:txBody>
                  <a:tcPr/>
                </a:tc>
                <a:extLst>
                  <a:ext uri="{0D108BD9-81ED-4DB2-BD59-A6C34878D82A}">
                    <a16:rowId xmlns:a16="http://schemas.microsoft.com/office/drawing/2014/main" val="2654109432"/>
                  </a:ext>
                </a:extLst>
              </a:tr>
              <a:tr h="477982">
                <a:tc>
                  <a:txBody>
                    <a:bodyPr/>
                    <a:lstStyle/>
                    <a:p>
                      <a:r>
                        <a:rPr lang="en-US" sz="2800" dirty="0"/>
                        <a:t>Market Planning Analyst</a:t>
                      </a:r>
                    </a:p>
                  </a:txBody>
                  <a:tcPr/>
                </a:tc>
                <a:tc>
                  <a:txBody>
                    <a:bodyPr/>
                    <a:lstStyle/>
                    <a:p>
                      <a:r>
                        <a:rPr lang="en-US" sz="2800" dirty="0"/>
                        <a:t>Patient Experience Analyst</a:t>
                      </a:r>
                    </a:p>
                  </a:txBody>
                  <a:tcPr/>
                </a:tc>
                <a:extLst>
                  <a:ext uri="{0D108BD9-81ED-4DB2-BD59-A6C34878D82A}">
                    <a16:rowId xmlns:a16="http://schemas.microsoft.com/office/drawing/2014/main" val="1278461972"/>
                  </a:ext>
                </a:extLst>
              </a:tr>
              <a:tr h="477982">
                <a:tc>
                  <a:txBody>
                    <a:bodyPr/>
                    <a:lstStyle/>
                    <a:p>
                      <a:r>
                        <a:rPr lang="en-US" sz="2800" dirty="0"/>
                        <a:t>Research Assistant</a:t>
                      </a:r>
                    </a:p>
                  </a:txBody>
                  <a:tcPr/>
                </a:tc>
                <a:tc>
                  <a:txBody>
                    <a:bodyPr/>
                    <a:lstStyle/>
                    <a:p>
                      <a:r>
                        <a:rPr lang="en-US" sz="2800" dirty="0"/>
                        <a:t>Ombudsman</a:t>
                      </a:r>
                    </a:p>
                  </a:txBody>
                  <a:tcPr/>
                </a:tc>
                <a:extLst>
                  <a:ext uri="{0D108BD9-81ED-4DB2-BD59-A6C34878D82A}">
                    <a16:rowId xmlns:a16="http://schemas.microsoft.com/office/drawing/2014/main" val="2034720207"/>
                  </a:ext>
                </a:extLst>
              </a:tr>
              <a:tr h="477982">
                <a:tc>
                  <a:txBody>
                    <a:bodyPr/>
                    <a:lstStyle/>
                    <a:p>
                      <a:r>
                        <a:rPr lang="en-US" sz="2800" dirty="0"/>
                        <a:t>Research Associate</a:t>
                      </a:r>
                    </a:p>
                  </a:txBody>
                  <a:tcPr/>
                </a:tc>
                <a:tc>
                  <a:txBody>
                    <a:bodyPr/>
                    <a:lstStyle/>
                    <a:p>
                      <a:r>
                        <a:rPr lang="en-US" sz="2800" dirty="0"/>
                        <a:t>Health Literacy Coordinator</a:t>
                      </a:r>
                    </a:p>
                  </a:txBody>
                  <a:tcPr/>
                </a:tc>
                <a:extLst>
                  <a:ext uri="{0D108BD9-81ED-4DB2-BD59-A6C34878D82A}">
                    <a16:rowId xmlns:a16="http://schemas.microsoft.com/office/drawing/2014/main" val="863291405"/>
                  </a:ext>
                </a:extLst>
              </a:tr>
            </a:tbl>
          </a:graphicData>
        </a:graphic>
      </p:graphicFrame>
    </p:spTree>
    <p:extLst>
      <p:ext uri="{BB962C8B-B14F-4D97-AF65-F5344CB8AC3E}">
        <p14:creationId xmlns:p14="http://schemas.microsoft.com/office/powerpoint/2010/main" val="3197279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68000" cy="1325563"/>
          </a:xfrm>
        </p:spPr>
        <p:txBody>
          <a:bodyPr/>
          <a:lstStyle/>
          <a:p>
            <a:r>
              <a:rPr lang="en-US" dirty="0"/>
              <a:t>Sample Hospital Market Research Projects: 1</a:t>
            </a:r>
          </a:p>
        </p:txBody>
      </p:sp>
      <p:sp>
        <p:nvSpPr>
          <p:cNvPr id="3" name="Content Placeholder 2"/>
          <p:cNvSpPr>
            <a:spLocks noGrp="1"/>
          </p:cNvSpPr>
          <p:nvPr>
            <p:ph idx="1"/>
          </p:nvPr>
        </p:nvSpPr>
        <p:spPr>
          <a:xfrm>
            <a:off x="838200" y="1690688"/>
            <a:ext cx="10515600" cy="4486275"/>
          </a:xfrm>
        </p:spPr>
        <p:txBody>
          <a:bodyPr>
            <a:normAutofit/>
          </a:bodyPr>
          <a:lstStyle/>
          <a:p>
            <a:endParaRPr lang="en-US" dirty="0"/>
          </a:p>
          <a:p>
            <a:r>
              <a:rPr lang="en-US" dirty="0"/>
              <a:t>Interviewed parents of Pediatric Cancer patients and adolescent and young adult patients regarding the staff’s willingness to communicate effectively concerning case progress and prognosis </a:t>
            </a:r>
          </a:p>
          <a:p>
            <a:r>
              <a:rPr lang="en-US" dirty="0"/>
              <a:t>User experience testing of web site pages, apps and the patient portal to the hospital’s electronic medical records (EMR)</a:t>
            </a:r>
          </a:p>
          <a:p>
            <a:r>
              <a:rPr lang="en-US" dirty="0"/>
              <a:t> A review of the secondary literature re: Covid-19 vaccine skepticism, vaccine hesitancy, and vaccine distrust</a:t>
            </a:r>
          </a:p>
          <a:p>
            <a:endParaRPr lang="en-US" dirty="0"/>
          </a:p>
        </p:txBody>
      </p:sp>
    </p:spTree>
    <p:extLst>
      <p:ext uri="{BB962C8B-B14F-4D97-AF65-F5344CB8AC3E}">
        <p14:creationId xmlns:p14="http://schemas.microsoft.com/office/powerpoint/2010/main" val="350102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18800" cy="1325563"/>
          </a:xfrm>
        </p:spPr>
        <p:txBody>
          <a:bodyPr>
            <a:normAutofit/>
          </a:bodyPr>
          <a:lstStyle/>
          <a:p>
            <a:r>
              <a:rPr lang="en-US" dirty="0"/>
              <a:t>Sample Hospital Market Research Projects: 2</a:t>
            </a:r>
          </a:p>
        </p:txBody>
      </p:sp>
      <p:sp>
        <p:nvSpPr>
          <p:cNvPr id="3" name="Content Placeholder 2"/>
          <p:cNvSpPr>
            <a:spLocks noGrp="1"/>
          </p:cNvSpPr>
          <p:nvPr>
            <p:ph idx="1"/>
          </p:nvPr>
        </p:nvSpPr>
        <p:spPr>
          <a:xfrm>
            <a:off x="838200" y="1698625"/>
            <a:ext cx="10515600" cy="4351338"/>
          </a:xfrm>
        </p:spPr>
        <p:txBody>
          <a:bodyPr/>
          <a:lstStyle/>
          <a:p>
            <a:endParaRPr lang="en-US" dirty="0"/>
          </a:p>
          <a:p>
            <a:r>
              <a:rPr lang="en-US" dirty="0"/>
              <a:t>Asking our 3,500+ member patient panel whether they are interested in being part of a Patient Family Advisory Council for the ER/ED</a:t>
            </a:r>
          </a:p>
          <a:p>
            <a:endParaRPr lang="en-US" dirty="0"/>
          </a:p>
          <a:p>
            <a:r>
              <a:rPr lang="en-US" dirty="0"/>
              <a:t>Quantitative study of consumer awareness, consideration, perception preference and likelihood to use various hospital service lines</a:t>
            </a:r>
          </a:p>
          <a:p>
            <a:endParaRPr lang="en-US" dirty="0"/>
          </a:p>
          <a:p>
            <a:r>
              <a:rPr lang="en-US" dirty="0"/>
              <a:t>Pre-testing messages prior to full distribution – “pulse”</a:t>
            </a:r>
          </a:p>
          <a:p>
            <a:endParaRPr lang="en-US" dirty="0"/>
          </a:p>
          <a:p>
            <a:endParaRPr lang="en-US" dirty="0"/>
          </a:p>
          <a:p>
            <a:endParaRPr lang="en-US" dirty="0"/>
          </a:p>
        </p:txBody>
      </p:sp>
    </p:spTree>
    <p:extLst>
      <p:ext uri="{BB962C8B-B14F-4D97-AF65-F5344CB8AC3E}">
        <p14:creationId xmlns:p14="http://schemas.microsoft.com/office/powerpoint/2010/main" val="3959280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Lessons from Medical Anthropology</a:t>
            </a:r>
          </a:p>
        </p:txBody>
      </p:sp>
      <p:sp>
        <p:nvSpPr>
          <p:cNvPr id="3" name="Content Placeholder 2"/>
          <p:cNvSpPr>
            <a:spLocks noGrp="1"/>
          </p:cNvSpPr>
          <p:nvPr>
            <p:ph idx="1"/>
          </p:nvPr>
        </p:nvSpPr>
        <p:spPr/>
        <p:txBody>
          <a:bodyPr/>
          <a:lstStyle/>
          <a:p>
            <a:endParaRPr lang="en-US" dirty="0"/>
          </a:p>
          <a:p>
            <a:r>
              <a:rPr lang="en-US" dirty="0"/>
              <a:t>Seeking to understand multiple, divergent points of view</a:t>
            </a:r>
          </a:p>
          <a:p>
            <a:r>
              <a:rPr lang="en-US" dirty="0"/>
              <a:t>“Thick description” – qualitative research – </a:t>
            </a:r>
            <a:r>
              <a:rPr lang="en-US" b="1" dirty="0"/>
              <a:t>WHY</a:t>
            </a:r>
            <a:r>
              <a:rPr lang="en-US" dirty="0"/>
              <a:t>?</a:t>
            </a:r>
          </a:p>
          <a:p>
            <a:r>
              <a:rPr lang="en-US" dirty="0"/>
              <a:t>Go to where the patients are – virtually and in person – and hang out</a:t>
            </a:r>
          </a:p>
          <a:p>
            <a:r>
              <a:rPr lang="en-US" dirty="0"/>
              <a:t>Understand roots of medical disparities and inequities</a:t>
            </a:r>
          </a:p>
          <a:p>
            <a:r>
              <a:rPr lang="en-US" dirty="0"/>
              <a:t>Represent and advocate for patient’s point of view (patient-centric care)</a:t>
            </a:r>
          </a:p>
        </p:txBody>
      </p:sp>
    </p:spTree>
    <p:extLst>
      <p:ext uri="{BB962C8B-B14F-4D97-AF65-F5344CB8AC3E}">
        <p14:creationId xmlns:p14="http://schemas.microsoft.com/office/powerpoint/2010/main" val="2743600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Getting started</a:t>
            </a:r>
          </a:p>
        </p:txBody>
      </p:sp>
      <p:sp>
        <p:nvSpPr>
          <p:cNvPr id="3" name="Content Placeholder 2"/>
          <p:cNvSpPr>
            <a:spLocks noGrp="1"/>
          </p:cNvSpPr>
          <p:nvPr>
            <p:ph idx="1"/>
          </p:nvPr>
        </p:nvSpPr>
        <p:spPr/>
        <p:txBody>
          <a:bodyPr/>
          <a:lstStyle/>
          <a:p>
            <a:r>
              <a:rPr lang="en-US" dirty="0"/>
              <a:t>Take qualitative and quantitative methods classes, including stats</a:t>
            </a:r>
          </a:p>
          <a:p>
            <a:r>
              <a:rPr lang="en-US" dirty="0"/>
              <a:t>Undertake internship or volunteer at a hospital, community health center</a:t>
            </a:r>
          </a:p>
          <a:p>
            <a:r>
              <a:rPr lang="en-US" dirty="0"/>
              <a:t>Update your LinkedIn profile - build a network of like-minded fellow travelers; post your opinion re: mutual topics of interest.</a:t>
            </a:r>
          </a:p>
          <a:p>
            <a:r>
              <a:rPr lang="en-US" dirty="0"/>
              <a:t>Attend online webinars for continuing education</a:t>
            </a:r>
          </a:p>
          <a:p>
            <a:r>
              <a:rPr lang="en-US" dirty="0"/>
              <a:t>Translate the value an anthropologist can provide to a health care setting</a:t>
            </a:r>
          </a:p>
          <a:p>
            <a:endParaRPr lang="en-US" dirty="0"/>
          </a:p>
          <a:p>
            <a:endParaRPr lang="en-US" dirty="0"/>
          </a:p>
          <a:p>
            <a:endParaRPr lang="en-US" dirty="0"/>
          </a:p>
        </p:txBody>
      </p:sp>
    </p:spTree>
    <p:extLst>
      <p:ext uri="{BB962C8B-B14F-4D97-AF65-F5344CB8AC3E}">
        <p14:creationId xmlns:p14="http://schemas.microsoft.com/office/powerpoint/2010/main" val="2377930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A67C4-F7C5-40D0-8303-CF8B279D6C8D}"/>
              </a:ext>
            </a:extLst>
          </p:cNvPr>
          <p:cNvSpPr>
            <a:spLocks noGrp="1"/>
          </p:cNvSpPr>
          <p:nvPr>
            <p:ph type="title"/>
          </p:nvPr>
        </p:nvSpPr>
        <p:spPr/>
        <p:txBody>
          <a:bodyPr/>
          <a:lstStyle/>
          <a:p>
            <a:r>
              <a:rPr lang="en-US" dirty="0"/>
              <a:t>Joshua Liggett Visual Description</a:t>
            </a:r>
          </a:p>
        </p:txBody>
      </p:sp>
      <p:sp>
        <p:nvSpPr>
          <p:cNvPr id="3" name="Text Placeholder 2">
            <a:extLst>
              <a:ext uri="{FF2B5EF4-FFF2-40B4-BE49-F238E27FC236}">
                <a16:creationId xmlns:a16="http://schemas.microsoft.com/office/drawing/2014/main" id="{9A5F6A35-DA36-4E78-B716-F558CEE3DFFD}"/>
              </a:ext>
            </a:extLst>
          </p:cNvPr>
          <p:cNvSpPr>
            <a:spLocks noGrp="1"/>
          </p:cNvSpPr>
          <p:nvPr>
            <p:ph type="body" idx="1"/>
          </p:nvPr>
        </p:nvSpPr>
        <p:spPr>
          <a:xfrm>
            <a:off x="778240" y="1825625"/>
            <a:ext cx="10839138" cy="4351338"/>
          </a:xfrm>
        </p:spPr>
        <p:txBody>
          <a:bodyPr>
            <a:normAutofit/>
          </a:bodyPr>
          <a:lstStyle/>
          <a:p>
            <a:pPr>
              <a:lnSpc>
                <a:spcPct val="100000"/>
              </a:lnSpc>
              <a:spcBef>
                <a:spcPts val="600"/>
              </a:spcBef>
              <a:spcAft>
                <a:spcPts val="600"/>
              </a:spcAft>
            </a:pPr>
            <a:r>
              <a:rPr lang="en-US" dirty="0"/>
              <a:t>I am a nerdy, 30-year-old, multi-ethnic fellow of Japanese/European (and certainly more) descent. I use the pronouns: He/Him.</a:t>
            </a:r>
          </a:p>
          <a:p>
            <a:pPr>
              <a:lnSpc>
                <a:spcPct val="100000"/>
              </a:lnSpc>
              <a:spcBef>
                <a:spcPts val="600"/>
              </a:spcBef>
              <a:spcAft>
                <a:spcPts val="600"/>
              </a:spcAft>
            </a:pPr>
            <a:r>
              <a:rPr lang="en-US" dirty="0"/>
              <a:t>I came out in college and married my husband in 2013, my family welcomed our son into the world in 2019.</a:t>
            </a:r>
          </a:p>
          <a:p>
            <a:pPr>
              <a:lnSpc>
                <a:spcPct val="100000"/>
              </a:lnSpc>
              <a:spcBef>
                <a:spcPts val="600"/>
              </a:spcBef>
              <a:spcAft>
                <a:spcPts val="600"/>
              </a:spcAft>
            </a:pPr>
            <a:r>
              <a:rPr lang="en-US" dirty="0"/>
              <a:t>Behind me is a Zoom background asking Californians to download the CA Notify application for COVID-19 Exposures. </a:t>
            </a:r>
          </a:p>
          <a:p>
            <a:pPr>
              <a:lnSpc>
                <a:spcPct val="100000"/>
              </a:lnSpc>
              <a:spcBef>
                <a:spcPts val="600"/>
              </a:spcBef>
              <a:spcAft>
                <a:spcPts val="600"/>
              </a:spcAft>
            </a:pPr>
            <a:r>
              <a:rPr lang="en-US" dirty="0"/>
              <a:t>Behind that curtain is a wall of board games that my family has gotten through a surprising portion of over the past year.</a:t>
            </a:r>
          </a:p>
        </p:txBody>
      </p:sp>
    </p:spTree>
    <p:extLst>
      <p:ext uri="{BB962C8B-B14F-4D97-AF65-F5344CB8AC3E}">
        <p14:creationId xmlns:p14="http://schemas.microsoft.com/office/powerpoint/2010/main" val="3682341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normAutofit/>
          </a:bodyPr>
          <a:lstStyle/>
          <a:p>
            <a:r>
              <a:rPr lang="en-US" dirty="0"/>
              <a:t>BA Fresno State (2012), MS UNT (2014)</a:t>
            </a:r>
          </a:p>
          <a:p>
            <a:r>
              <a:rPr lang="en-US" dirty="0"/>
              <a:t>Work Experience</a:t>
            </a:r>
          </a:p>
          <a:p>
            <a:pPr lvl="1"/>
            <a:r>
              <a:rPr lang="en-US" sz="2800" dirty="0"/>
              <a:t>Graduate Research for a School, School District, and a Hospital</a:t>
            </a:r>
          </a:p>
          <a:p>
            <a:pPr lvl="1"/>
            <a:r>
              <a:rPr lang="en-US" sz="2800" dirty="0"/>
              <a:t>Uplift Family Services (Behavioral Health Research)</a:t>
            </a:r>
          </a:p>
          <a:p>
            <a:pPr lvl="1"/>
            <a:r>
              <a:rPr lang="en-US" sz="2800" dirty="0"/>
              <a:t>LTG Associates Inc. (Evaluative Consulting)</a:t>
            </a:r>
          </a:p>
          <a:p>
            <a:pPr lvl="1"/>
            <a:r>
              <a:rPr lang="en-US" sz="2800" dirty="0"/>
              <a:t>UCSD Health Center for Transplantation (Quality Department)</a:t>
            </a:r>
          </a:p>
          <a:p>
            <a:r>
              <a:rPr lang="en-US" dirty="0"/>
              <a:t>Volunteering for Nat’l Association for the Practice of Anthropology</a:t>
            </a:r>
          </a:p>
        </p:txBody>
      </p:sp>
    </p:spTree>
    <p:extLst>
      <p:ext uri="{BB962C8B-B14F-4D97-AF65-F5344CB8AC3E}">
        <p14:creationId xmlns:p14="http://schemas.microsoft.com/office/powerpoint/2010/main" val="3019323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Jeff Martin Visual Description</a:t>
            </a:r>
          </a:p>
        </p:txBody>
      </p:sp>
      <p:sp>
        <p:nvSpPr>
          <p:cNvPr id="3" name="Content Placeholder 2"/>
          <p:cNvSpPr>
            <a:spLocks noGrp="1"/>
          </p:cNvSpPr>
          <p:nvPr>
            <p:ph idx="1"/>
          </p:nvPr>
        </p:nvSpPr>
        <p:spPr/>
        <p:txBody>
          <a:bodyPr/>
          <a:lstStyle/>
          <a:p>
            <a:pPr marL="0" indent="0">
              <a:buNone/>
            </a:pPr>
            <a:r>
              <a:rPr lang="en-US" dirty="0"/>
              <a:t>I am Jeff Martin, Director of Communications &amp; Public  Affairs at the AAA. I am an older white male with greying brown hair and wearing black framed glasses and a light blue collared shirt.</a:t>
            </a:r>
          </a:p>
        </p:txBody>
      </p:sp>
    </p:spTree>
    <p:extLst>
      <p:ext uri="{BB962C8B-B14F-4D97-AF65-F5344CB8AC3E}">
        <p14:creationId xmlns:p14="http://schemas.microsoft.com/office/powerpoint/2010/main" val="11885872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Current Role and Organization</a:t>
            </a:r>
            <a:endParaRPr lang="en-US" dirty="0"/>
          </a:p>
        </p:txBody>
      </p:sp>
      <p:sp>
        <p:nvSpPr>
          <p:cNvPr id="3" name="Content Placeholder 2"/>
          <p:cNvSpPr>
            <a:spLocks noGrp="1"/>
          </p:cNvSpPr>
          <p:nvPr>
            <p:ph idx="1"/>
          </p:nvPr>
        </p:nvSpPr>
        <p:spPr/>
        <p:txBody>
          <a:bodyPr/>
          <a:lstStyle/>
          <a:p>
            <a:pPr marL="0" indent="0">
              <a:buNone/>
            </a:pPr>
            <a:r>
              <a:rPr lang="en-US" sz="3200" b="1" dirty="0"/>
              <a:t>UCSD Health Center for Organ Transplantation</a:t>
            </a:r>
          </a:p>
          <a:p>
            <a:pPr lvl="1"/>
            <a:r>
              <a:rPr lang="en-US" sz="2800" dirty="0"/>
              <a:t>Quality &amp; Regulatory Data Analyst</a:t>
            </a:r>
          </a:p>
          <a:p>
            <a:pPr lvl="1"/>
            <a:endParaRPr lang="en-US" dirty="0"/>
          </a:p>
          <a:p>
            <a:endParaRPr lang="en-US" dirty="0"/>
          </a:p>
        </p:txBody>
      </p:sp>
      <p:pic>
        <p:nvPicPr>
          <p:cNvPr id="5" name="Picture 4" descr="A digital graphic that shows the number of transplants performed from deceased donors during 2020 (n=101) and the number of  transplants performed from living donors during 2020 (n=39). Additionally, it includes (on a scale of 1-5) how well the program is doing on three key metrics: Survival on the waitlist (5 out of 5), Getting a Deceased Donor Transplant Faster (2 out of 5), and 1-year survival after receving a kidney transplant (4 out of 5)." title="Adult Kidney Transplantation Summary (UCSD Health via SRTR.or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008" y="2752615"/>
            <a:ext cx="12051102" cy="2769871"/>
          </a:xfrm>
          <a:prstGeom prst="rect">
            <a:avLst/>
          </a:prstGeom>
        </p:spPr>
      </p:pic>
      <p:sp>
        <p:nvSpPr>
          <p:cNvPr id="8" name="TextBox 7"/>
          <p:cNvSpPr txBox="1"/>
          <p:nvPr/>
        </p:nvSpPr>
        <p:spPr>
          <a:xfrm>
            <a:off x="5466414" y="5375045"/>
            <a:ext cx="6653696" cy="523220"/>
          </a:xfrm>
          <a:prstGeom prst="rect">
            <a:avLst/>
          </a:prstGeom>
          <a:noFill/>
        </p:spPr>
        <p:txBody>
          <a:bodyPr wrap="square" rtlCol="0">
            <a:spAutoFit/>
          </a:bodyPr>
          <a:lstStyle/>
          <a:p>
            <a:r>
              <a:rPr lang="en-US" sz="2800" dirty="0">
                <a:hlinkClick r:id="rId4" tooltip="Adult Kidney Transplantation Report"/>
              </a:rPr>
              <a:t>https://report.srtr.org/psr/CASDTX1/ki</a:t>
            </a:r>
            <a:r>
              <a:rPr lang="en-US" sz="2800" dirty="0"/>
              <a:t> </a:t>
            </a:r>
          </a:p>
        </p:txBody>
      </p:sp>
    </p:spTree>
    <p:extLst>
      <p:ext uri="{BB962C8B-B14F-4D97-AF65-F5344CB8AC3E}">
        <p14:creationId xmlns:p14="http://schemas.microsoft.com/office/powerpoint/2010/main" val="1123738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A67C4-F7C5-40D0-8303-CF8B279D6C8D}"/>
              </a:ext>
            </a:extLst>
          </p:cNvPr>
          <p:cNvSpPr>
            <a:spLocks noGrp="1"/>
          </p:cNvSpPr>
          <p:nvPr>
            <p:ph type="title"/>
          </p:nvPr>
        </p:nvSpPr>
        <p:spPr/>
        <p:txBody>
          <a:bodyPr/>
          <a:lstStyle/>
          <a:p>
            <a:r>
              <a:rPr lang="en-US" dirty="0"/>
              <a:t>Things I do…</a:t>
            </a:r>
          </a:p>
        </p:txBody>
      </p:sp>
      <p:sp>
        <p:nvSpPr>
          <p:cNvPr id="3" name="Text Placeholder 2">
            <a:extLst>
              <a:ext uri="{FF2B5EF4-FFF2-40B4-BE49-F238E27FC236}">
                <a16:creationId xmlns:a16="http://schemas.microsoft.com/office/drawing/2014/main" id="{9A5F6A35-DA36-4E78-B716-F558CEE3DFFD}"/>
              </a:ext>
            </a:extLst>
          </p:cNvPr>
          <p:cNvSpPr>
            <a:spLocks noGrp="1"/>
          </p:cNvSpPr>
          <p:nvPr>
            <p:ph type="body" idx="1"/>
          </p:nvPr>
        </p:nvSpPr>
        <p:spPr>
          <a:xfrm>
            <a:off x="769613" y="1739361"/>
            <a:ext cx="10839138" cy="4351338"/>
          </a:xfrm>
        </p:spPr>
        <p:txBody>
          <a:bodyPr>
            <a:normAutofit/>
          </a:bodyPr>
          <a:lstStyle/>
          <a:p>
            <a:pPr marL="0" indent="0">
              <a:buNone/>
            </a:pPr>
            <a:r>
              <a:rPr lang="en-US" sz="3200" b="1" dirty="0"/>
              <a:t>Process Improvement</a:t>
            </a:r>
          </a:p>
          <a:p>
            <a:r>
              <a:rPr lang="en-US" dirty="0"/>
              <a:t>Plan-Do-Study-Act (PDSA)</a:t>
            </a:r>
          </a:p>
          <a:p>
            <a:r>
              <a:rPr lang="en-US" dirty="0"/>
              <a:t>5S for virtual and physical spaces</a:t>
            </a:r>
          </a:p>
          <a:p>
            <a:r>
              <a:rPr lang="en-US" dirty="0"/>
              <a:t>Lean Six Sigma Resource for staff</a:t>
            </a:r>
          </a:p>
          <a:p>
            <a:r>
              <a:rPr lang="en-US" dirty="0"/>
              <a:t>Rapid Process Improvement Workshop</a:t>
            </a:r>
          </a:p>
          <a:p>
            <a:r>
              <a:rPr lang="en-US" dirty="0"/>
              <a:t>Patient Data Auditing, Monitoring, and </a:t>
            </a:r>
            <a:br>
              <a:rPr lang="en-US" dirty="0"/>
            </a:br>
            <a:r>
              <a:rPr lang="en-US" dirty="0"/>
              <a:t>Reporting</a:t>
            </a:r>
          </a:p>
          <a:p>
            <a:pPr marL="0" indent="0">
              <a:buNone/>
            </a:pPr>
            <a:endParaRPr lang="en-US" sz="3200" dirty="0"/>
          </a:p>
        </p:txBody>
      </p:sp>
      <p:pic>
        <p:nvPicPr>
          <p:cNvPr id="5" name="Picture 2" descr="A graphic of a circle divided into four blue quarters with four arrows surrounding the circle, one above each quarter, representing the pattern for process improvement cycles: &quot;Plan&quot; the intervention, &quot;Do&quot; the intervention, &quot;Study&quot; the impact of the intervention, &quot;Act&quot; on any observations noted during the Study phase that indicate a change to the intervention, and start over again." title="Plan-Do-Study-Act (PDSA) Cycl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776" t="11469" r="11607" b="11469"/>
          <a:stretch/>
        </p:blipFill>
        <p:spPr bwMode="auto">
          <a:xfrm>
            <a:off x="7358333" y="1820173"/>
            <a:ext cx="3230688" cy="31831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6" descr="Lean Six Sigma Logo, a gray and black circle with the number six interlocked with the sigma symbol, with &quot;lean&quot; written on the sigma line."/>
          <p:cNvPicPr>
            <a:picLocks noChangeAspect="1"/>
          </p:cNvPicPr>
          <p:nvPr/>
        </p:nvPicPr>
        <p:blipFill>
          <a:blip r:embed="rId4">
            <a:extLst>
              <a:ext uri="{BEBA8EAE-BF5A-486C-A8C5-ECC9F3942E4B}">
                <a14:imgProps xmlns:a14="http://schemas.microsoft.com/office/drawing/2010/main">
                  <a14:imgLayer r:embed="rId5">
                    <a14:imgEffect>
                      <a14:backgroundRemoval t="0" b="100000" l="0" r="100000"/>
                    </a14:imgEffect>
                  </a14:imgLayer>
                </a14:imgProps>
              </a:ext>
            </a:extLst>
          </a:blip>
          <a:stretch>
            <a:fillRect/>
          </a:stretch>
        </p:blipFill>
        <p:spPr>
          <a:xfrm>
            <a:off x="9440573" y="3572112"/>
            <a:ext cx="2296896" cy="2296896"/>
          </a:xfrm>
          <a:prstGeom prst="rect">
            <a:avLst/>
          </a:prstGeom>
        </p:spPr>
      </p:pic>
    </p:spTree>
    <p:extLst>
      <p:ext uri="{BB962C8B-B14F-4D97-AF65-F5344CB8AC3E}">
        <p14:creationId xmlns:p14="http://schemas.microsoft.com/office/powerpoint/2010/main" val="901201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How is My Work Anthropology?</a:t>
            </a:r>
          </a:p>
        </p:txBody>
      </p:sp>
      <p:sp>
        <p:nvSpPr>
          <p:cNvPr id="3" name="Content Placeholder 2"/>
          <p:cNvSpPr>
            <a:spLocks noGrp="1"/>
          </p:cNvSpPr>
          <p:nvPr>
            <p:ph idx="1"/>
          </p:nvPr>
        </p:nvSpPr>
        <p:spPr/>
        <p:txBody>
          <a:bodyPr/>
          <a:lstStyle/>
          <a:p>
            <a:r>
              <a:rPr lang="en-US" dirty="0"/>
              <a:t>Evaluative</a:t>
            </a:r>
          </a:p>
          <a:p>
            <a:r>
              <a:rPr lang="en-US" dirty="0"/>
              <a:t>Participant-Observation, Interviews (Formal &amp; Informal)</a:t>
            </a:r>
          </a:p>
          <a:p>
            <a:r>
              <a:rPr lang="en-US" dirty="0"/>
              <a:t>Turning up the volume of the Voice of Customer (Internal &amp; External)</a:t>
            </a:r>
          </a:p>
          <a:p>
            <a:r>
              <a:rPr lang="en-US" dirty="0"/>
              <a:t>Helping reframe customers view of the “perfect process”</a:t>
            </a:r>
          </a:p>
          <a:p>
            <a:r>
              <a:rPr lang="en-US" dirty="0"/>
              <a:t>Quantitative (“Anthropologists Count Too”)</a:t>
            </a:r>
          </a:p>
          <a:p>
            <a:pPr marL="0" indent="0">
              <a:buNone/>
            </a:pPr>
            <a:endParaRPr lang="en-US" dirty="0"/>
          </a:p>
        </p:txBody>
      </p:sp>
    </p:spTree>
    <p:extLst>
      <p:ext uri="{BB962C8B-B14F-4D97-AF65-F5344CB8AC3E}">
        <p14:creationId xmlns:p14="http://schemas.microsoft.com/office/powerpoint/2010/main" val="1805503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I find rewarding?</a:t>
            </a:r>
          </a:p>
        </p:txBody>
      </p:sp>
      <p:sp>
        <p:nvSpPr>
          <p:cNvPr id="3" name="Content Placeholder 2"/>
          <p:cNvSpPr>
            <a:spLocks noGrp="1"/>
          </p:cNvSpPr>
          <p:nvPr>
            <p:ph idx="1"/>
          </p:nvPr>
        </p:nvSpPr>
        <p:spPr/>
        <p:txBody>
          <a:bodyPr/>
          <a:lstStyle/>
          <a:p>
            <a:r>
              <a:rPr lang="en-US" dirty="0"/>
              <a:t>Supportive Management/C-Suite</a:t>
            </a:r>
          </a:p>
          <a:p>
            <a:r>
              <a:rPr lang="en-US" dirty="0"/>
              <a:t>Opportunities for Growth &amp; Learning</a:t>
            </a:r>
          </a:p>
          <a:p>
            <a:r>
              <a:rPr lang="en-US" dirty="0"/>
              <a:t>“New” Challenges</a:t>
            </a:r>
          </a:p>
          <a:p>
            <a:r>
              <a:rPr lang="en-US" dirty="0"/>
              <a:t>Encouragement of Long-Term Goals</a:t>
            </a:r>
          </a:p>
          <a:p>
            <a:r>
              <a:rPr lang="en-US" dirty="0"/>
              <a:t>Process Improvement</a:t>
            </a:r>
          </a:p>
          <a:p>
            <a:r>
              <a:rPr lang="en-US" dirty="0"/>
              <a:t>Impact of Transplantation</a:t>
            </a:r>
          </a:p>
          <a:p>
            <a:endParaRPr lang="en-US" dirty="0"/>
          </a:p>
        </p:txBody>
      </p:sp>
    </p:spTree>
    <p:extLst>
      <p:ext uri="{BB962C8B-B14F-4D97-AF65-F5344CB8AC3E}">
        <p14:creationId xmlns:p14="http://schemas.microsoft.com/office/powerpoint/2010/main" val="2564706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Useful Ways to Prepare</a:t>
            </a:r>
          </a:p>
        </p:txBody>
      </p:sp>
      <p:sp>
        <p:nvSpPr>
          <p:cNvPr id="3" name="Content Placeholder 2"/>
          <p:cNvSpPr>
            <a:spLocks noGrp="1"/>
          </p:cNvSpPr>
          <p:nvPr>
            <p:ph idx="1"/>
          </p:nvPr>
        </p:nvSpPr>
        <p:spPr/>
        <p:txBody>
          <a:bodyPr/>
          <a:lstStyle/>
          <a:p>
            <a:r>
              <a:rPr lang="en-US" dirty="0"/>
              <a:t>Take Lean Six Sigma Training and Certifications (Groupon)</a:t>
            </a:r>
          </a:p>
          <a:p>
            <a:r>
              <a:rPr lang="en-US" dirty="0"/>
              <a:t>Develop Solid Excel Skills, these will also be useful in dashboard applications (e.g., Tableau, Microsoft BI)</a:t>
            </a:r>
          </a:p>
          <a:p>
            <a:r>
              <a:rPr lang="en-US" dirty="0"/>
              <a:t>Consider learning SQL or statistical coding language</a:t>
            </a:r>
          </a:p>
          <a:p>
            <a:r>
              <a:rPr lang="en-US" dirty="0"/>
              <a:t>Know how to report quantitative data</a:t>
            </a:r>
          </a:p>
          <a:p>
            <a:r>
              <a:rPr lang="en-US" dirty="0"/>
              <a:t>Review requirements for data/quality analyst and similar roles </a:t>
            </a:r>
          </a:p>
          <a:p>
            <a:r>
              <a:rPr lang="en-US" dirty="0"/>
              <a:t>Review national data and resources on transplantation</a:t>
            </a:r>
          </a:p>
          <a:p>
            <a:endParaRPr lang="en-US" dirty="0"/>
          </a:p>
          <a:p>
            <a:endParaRPr lang="en-US" dirty="0"/>
          </a:p>
        </p:txBody>
      </p:sp>
    </p:spTree>
    <p:extLst>
      <p:ext uri="{BB962C8B-B14F-4D97-AF65-F5344CB8AC3E}">
        <p14:creationId xmlns:p14="http://schemas.microsoft.com/office/powerpoint/2010/main" val="22404047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Chat Q&amp;A and Summary</a:t>
            </a:r>
          </a:p>
        </p:txBody>
      </p:sp>
    </p:spTree>
    <p:extLst>
      <p:ext uri="{BB962C8B-B14F-4D97-AF65-F5344CB8AC3E}">
        <p14:creationId xmlns:p14="http://schemas.microsoft.com/office/powerpoint/2010/main" val="17144937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2463800" indent="-2463800"/>
            <a:r>
              <a:rPr lang="en-US" dirty="0"/>
              <a:t>Summary</a:t>
            </a:r>
            <a:r>
              <a:rPr lang="en-US"/>
              <a:t>:  Hospital </a:t>
            </a:r>
            <a:r>
              <a:rPr lang="en-US" dirty="0"/>
              <a:t>Jobs</a:t>
            </a:r>
          </a:p>
        </p:txBody>
      </p:sp>
      <p:sp>
        <p:nvSpPr>
          <p:cNvPr id="3" name="Content Placeholder 2"/>
          <p:cNvSpPr>
            <a:spLocks noGrp="1"/>
          </p:cNvSpPr>
          <p:nvPr>
            <p:ph idx="1"/>
          </p:nvPr>
        </p:nvSpPr>
        <p:spPr>
          <a:xfrm>
            <a:off x="838200" y="1825625"/>
            <a:ext cx="10845800" cy="4351338"/>
          </a:xfrm>
        </p:spPr>
        <p:txBody>
          <a:bodyPr>
            <a:normAutofit/>
          </a:bodyPr>
          <a:lstStyle/>
          <a:p>
            <a:pPr marL="514350" indent="-514350">
              <a:buFont typeface="+mj-lt"/>
              <a:buAutoNum type="arabicPeriod"/>
            </a:pPr>
            <a:r>
              <a:rPr lang="en-US" dirty="0"/>
              <a:t>Can be very meaningful if you are able to connect the work you do with the hospital’s overall mission.</a:t>
            </a:r>
          </a:p>
          <a:p>
            <a:pPr marL="514350" indent="-514350">
              <a:buFont typeface="+mj-lt"/>
              <a:buAutoNum type="arabicPeriod"/>
            </a:pPr>
            <a:r>
              <a:rPr lang="en-US" dirty="0"/>
              <a:t>Involve translating content from “doctor-speak” into language a patient can understand and act on (“call to action”)</a:t>
            </a:r>
          </a:p>
          <a:p>
            <a:pPr marL="514350" indent="-514350">
              <a:buFont typeface="+mj-lt"/>
              <a:buAutoNum type="arabicPeriod"/>
            </a:pPr>
            <a:r>
              <a:rPr lang="en-US" dirty="0"/>
              <a:t>Are interdisciplinary and require a balance of interpersonal and analytical skill sets and good judgement</a:t>
            </a:r>
          </a:p>
          <a:p>
            <a:pPr marL="514350" indent="-514350">
              <a:buFont typeface="+mj-lt"/>
              <a:buAutoNum type="arabicPeriod"/>
            </a:pPr>
            <a:endParaRPr lang="en-US" sz="3200" dirty="0"/>
          </a:p>
          <a:p>
            <a:pPr marL="514350" indent="-514350">
              <a:buFont typeface="+mj-lt"/>
              <a:buAutoNum type="arabicPeriod"/>
            </a:pPr>
            <a:endParaRPr lang="en-US" sz="3200" dirty="0"/>
          </a:p>
          <a:p>
            <a:pPr marL="514350" indent="-514350">
              <a:buFont typeface="+mj-lt"/>
              <a:buAutoNum type="arabicPeriod"/>
            </a:pPr>
            <a:endParaRPr lang="en-US" sz="3200" dirty="0"/>
          </a:p>
        </p:txBody>
      </p:sp>
    </p:spTree>
    <p:extLst>
      <p:ext uri="{BB962C8B-B14F-4D97-AF65-F5344CB8AC3E}">
        <p14:creationId xmlns:p14="http://schemas.microsoft.com/office/powerpoint/2010/main" val="21571536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E9728-CDAE-AD45-8BA9-C1DF099ADF92}"/>
              </a:ext>
            </a:extLst>
          </p:cNvPr>
          <p:cNvSpPr>
            <a:spLocks noGrp="1"/>
          </p:cNvSpPr>
          <p:nvPr>
            <p:ph type="title"/>
          </p:nvPr>
        </p:nvSpPr>
        <p:spPr/>
        <p:txBody>
          <a:bodyPr/>
          <a:lstStyle/>
          <a:p>
            <a:r>
              <a:rPr lang="en-US" dirty="0"/>
              <a:t>Additional Summary Points</a:t>
            </a:r>
          </a:p>
        </p:txBody>
      </p:sp>
      <p:sp>
        <p:nvSpPr>
          <p:cNvPr id="3" name="Content Placeholder 2">
            <a:extLst>
              <a:ext uri="{FF2B5EF4-FFF2-40B4-BE49-F238E27FC236}">
                <a16:creationId xmlns:a16="http://schemas.microsoft.com/office/drawing/2014/main" id="{F6B8B134-108F-2444-949F-E37EDB18622E}"/>
              </a:ext>
            </a:extLst>
          </p:cNvPr>
          <p:cNvSpPr>
            <a:spLocks noGrp="1"/>
          </p:cNvSpPr>
          <p:nvPr>
            <p:ph idx="1"/>
          </p:nvPr>
        </p:nvSpPr>
        <p:spPr/>
        <p:txBody>
          <a:bodyPr/>
          <a:lstStyle/>
          <a:p>
            <a:r>
              <a:rPr lang="en-US" dirty="0"/>
              <a:t>Quality programs could use more anthropologists!</a:t>
            </a:r>
          </a:p>
          <a:p>
            <a:r>
              <a:rPr lang="en-US" dirty="0"/>
              <a:t>Knowledge of Lean tools are a major boon for joining the “Quality” ecosystem; </a:t>
            </a:r>
            <a:r>
              <a:rPr lang="en-US" sz="2800" dirty="0"/>
              <a:t>Anthropology is symbiotic with Lean Six Sigma</a:t>
            </a:r>
          </a:p>
          <a:p>
            <a:r>
              <a:rPr lang="en-US" dirty="0"/>
              <a:t>Math is not an anathema to Anthropology! Learn to code! </a:t>
            </a:r>
            <a:r>
              <a:rPr lang="en-US" dirty="0">
                <a:sym typeface="Wingdings" panose="05000000000000000000" pitchFamily="2" charset="2"/>
              </a:rPr>
              <a:t></a:t>
            </a:r>
            <a:endParaRPr lang="en-US" dirty="0"/>
          </a:p>
          <a:p>
            <a:pPr marL="0" indent="0">
              <a:buNone/>
            </a:pPr>
            <a:endParaRPr lang="en-US" dirty="0"/>
          </a:p>
        </p:txBody>
      </p:sp>
    </p:spTree>
    <p:extLst>
      <p:ext uri="{BB962C8B-B14F-4D97-AF65-F5344CB8AC3E}">
        <p14:creationId xmlns:p14="http://schemas.microsoft.com/office/powerpoint/2010/main" val="41021348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Closing Remarks</a:t>
            </a:r>
          </a:p>
        </p:txBody>
      </p:sp>
      <p:sp useBgFill="1">
        <p:nvSpPr>
          <p:cNvPr id="3" name="Content Placeholder 2"/>
          <p:cNvSpPr>
            <a:spLocks noGrp="1"/>
          </p:cNvSpPr>
          <p:nvPr>
            <p:ph idx="1"/>
          </p:nvPr>
        </p:nvSpPr>
        <p:spPr>
          <a:xfrm>
            <a:off x="838200" y="1825625"/>
            <a:ext cx="10299700" cy="2200275"/>
          </a:xfrm>
        </p:spPr>
        <p:txBody>
          <a:bodyPr>
            <a:normAutofit fontScale="92500"/>
          </a:bodyPr>
          <a:lstStyle/>
          <a:p>
            <a:pPr marL="288925" indent="-288925"/>
            <a:r>
              <a:rPr lang="en-US" sz="3200" dirty="0"/>
              <a:t>Complete evaluation of this webinar, emailed to you</a:t>
            </a:r>
          </a:p>
          <a:p>
            <a:pPr marL="285750" indent="-285750"/>
            <a:r>
              <a:rPr lang="en-US" sz="3200" dirty="0"/>
              <a:t>See postings on the webinar’s Communities:  1) Career webinar recordings, 2) PPT slide decks, 3) Resources, 4) Chat Q&amp;As</a:t>
            </a:r>
          </a:p>
          <a:p>
            <a:r>
              <a:rPr lang="en-US" sz="3200" dirty="0"/>
              <a:t>Register for our other career webinars this Spring</a:t>
            </a:r>
          </a:p>
        </p:txBody>
      </p:sp>
    </p:spTree>
    <p:extLst>
      <p:ext uri="{BB962C8B-B14F-4D97-AF65-F5344CB8AC3E}">
        <p14:creationId xmlns:p14="http://schemas.microsoft.com/office/powerpoint/2010/main" val="8019719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xfrm>
            <a:off x="838200" y="365125"/>
            <a:ext cx="10622280" cy="1325563"/>
          </a:xfrm>
          <a:prstGeom prst="rect">
            <a:avLst/>
          </a:prstGeom>
        </p:spPr>
        <p:txBody>
          <a:bodyPr/>
          <a:lstStyle/>
          <a:p>
            <a:r>
              <a:rPr lang="en-US" dirty="0"/>
              <a:t>Upcoming AAA Career Webinar Series</a:t>
            </a:r>
            <a:endParaRPr dirty="0"/>
          </a:p>
        </p:txBody>
      </p:sp>
      <p:sp>
        <p:nvSpPr>
          <p:cNvPr id="5" name="Rectangle 4" descr="Yellow box around March 25th webinar title">
            <a:extLst>
              <a:ext uri="{FF2B5EF4-FFF2-40B4-BE49-F238E27FC236}">
                <a16:creationId xmlns:a16="http://schemas.microsoft.com/office/drawing/2014/main" id="{DBBA61F5-9943-564E-AFA5-9F2EC04C2C57}"/>
              </a:ext>
            </a:extLst>
          </p:cNvPr>
          <p:cNvSpPr/>
          <p:nvPr/>
        </p:nvSpPr>
        <p:spPr>
          <a:xfrm>
            <a:off x="875918" y="5114440"/>
            <a:ext cx="10515600" cy="701623"/>
          </a:xfrm>
          <a:prstGeom prst="rect">
            <a:avLst/>
          </a:prstGeom>
          <a:solidFill>
            <a:srgbClr val="FFFF00">
              <a:alpha val="61961"/>
            </a:srgbClr>
          </a:solidFill>
          <a:ln>
            <a:solidFill>
              <a:srgbClr val="0049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Content Placeholder 2"/>
          <p:cNvSpPr txBox="1">
            <a:spLocks noGrp="1"/>
          </p:cNvSpPr>
          <p:nvPr>
            <p:ph type="body" idx="1"/>
          </p:nvPr>
        </p:nvSpPr>
        <p:spPr>
          <a:xfrm>
            <a:off x="865685" y="1832451"/>
            <a:ext cx="10515600" cy="4351338"/>
          </a:xfrm>
          <a:prstGeom prst="rect">
            <a:avLst/>
          </a:prstGeom>
        </p:spPr>
        <p:txBody>
          <a:bodyPr>
            <a:normAutofit/>
          </a:bodyPr>
          <a:lstStyle/>
          <a:p>
            <a:pPr marL="1662113" indent="-1647825">
              <a:buNone/>
            </a:pPr>
            <a:r>
              <a:rPr lang="en-US" sz="3200" dirty="0"/>
              <a:t>March 4:    Career Pathways</a:t>
            </a:r>
          </a:p>
          <a:p>
            <a:pPr marL="1662113" indent="-1647825">
              <a:buNone/>
            </a:pPr>
            <a:endParaRPr lang="en-US" sz="3200" dirty="0"/>
          </a:p>
          <a:p>
            <a:pPr marL="1662113" indent="-1647825">
              <a:buNone/>
            </a:pPr>
            <a:r>
              <a:rPr lang="en-US" sz="3200" dirty="0"/>
              <a:t>March 11:  User Experience Jobs from the Inside Out</a:t>
            </a:r>
          </a:p>
          <a:p>
            <a:pPr marL="1662113" indent="-1647825">
              <a:buNone/>
            </a:pPr>
            <a:endParaRPr lang="en-US" sz="3200" dirty="0"/>
          </a:p>
          <a:p>
            <a:pPr marL="1662113" indent="-1647825">
              <a:buNone/>
            </a:pPr>
            <a:r>
              <a:rPr lang="en-US" sz="3200" dirty="0"/>
              <a:t>March 18:  Anthropologists Working in Hospital Settings</a:t>
            </a:r>
          </a:p>
          <a:p>
            <a:pPr marL="1662113" indent="-1647825">
              <a:buNone/>
            </a:pPr>
            <a:endParaRPr lang="en-US" sz="3200" dirty="0"/>
          </a:p>
          <a:p>
            <a:pPr marL="1662113" indent="-1647825">
              <a:buNone/>
            </a:pPr>
            <a:r>
              <a:rPr lang="en-US" sz="3200" b="1" dirty="0"/>
              <a:t>March 25:  Doing Cultural Resource Management Your Way</a:t>
            </a:r>
          </a:p>
          <a:p>
            <a:pPr marL="1662113" indent="-1647825">
              <a:buNone/>
            </a:pPr>
            <a:endParaRPr lang="en-US" sz="3200" dirty="0"/>
          </a:p>
          <a:p>
            <a:pPr marL="1662113" indent="-1647825">
              <a:buNone/>
            </a:pPr>
            <a:endParaRPr lang="en-US" sz="3200" dirty="0"/>
          </a:p>
        </p:txBody>
      </p:sp>
    </p:spTree>
    <p:extLst>
      <p:ext uri="{BB962C8B-B14F-4D97-AF65-F5344CB8AC3E}">
        <p14:creationId xmlns:p14="http://schemas.microsoft.com/office/powerpoint/2010/main" val="3170651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itle 1"/>
          <p:cNvSpPr txBox="1">
            <a:spLocks noGrp="1"/>
          </p:cNvSpPr>
          <p:nvPr>
            <p:ph type="ctrTitle"/>
          </p:nvPr>
        </p:nvSpPr>
        <p:spPr>
          <a:prstGeom prst="rect">
            <a:avLst/>
          </a:prstGeom>
        </p:spPr>
        <p:txBody>
          <a:bodyPr>
            <a:normAutofit/>
          </a:bodyPr>
          <a:lstStyle/>
          <a:p>
            <a:r>
              <a:rPr lang="en-US" sz="8800" dirty="0"/>
              <a:t>Pathways to Careers </a:t>
            </a:r>
            <a:endParaRPr sz="8800" dirty="0"/>
          </a:p>
        </p:txBody>
      </p:sp>
      <p:sp>
        <p:nvSpPr>
          <p:cNvPr id="130" name="Subtitle 2"/>
          <p:cNvSpPr txBox="1">
            <a:spLocks noGrp="1"/>
          </p:cNvSpPr>
          <p:nvPr>
            <p:ph type="subTitle" idx="1"/>
          </p:nvPr>
        </p:nvSpPr>
        <p:spPr>
          <a:prstGeom prst="rect">
            <a:avLst/>
          </a:prstGeom>
        </p:spPr>
        <p:txBody>
          <a:bodyPr>
            <a:normAutofit/>
          </a:bodyPr>
          <a:lstStyle/>
          <a:p>
            <a:r>
              <a:rPr lang="en-US" sz="3200" dirty="0"/>
              <a:t>Welcome to the AAA Career Webinar Series </a:t>
            </a:r>
          </a:p>
          <a:p>
            <a:r>
              <a:rPr lang="en-US" sz="3200" dirty="0"/>
              <a:t>Spring 2021</a:t>
            </a:r>
            <a:endParaRPr sz="3200" dirty="0"/>
          </a:p>
        </p:txBody>
      </p:sp>
    </p:spTree>
    <p:extLst>
      <p:ext uri="{BB962C8B-B14F-4D97-AF65-F5344CB8AC3E}">
        <p14:creationId xmlns:p14="http://schemas.microsoft.com/office/powerpoint/2010/main" val="2471894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xfrm>
            <a:off x="838200" y="365125"/>
            <a:ext cx="10622280" cy="1325563"/>
          </a:xfrm>
          <a:prstGeom prst="rect">
            <a:avLst/>
          </a:prstGeom>
        </p:spPr>
        <p:txBody>
          <a:bodyPr/>
          <a:lstStyle/>
          <a:p>
            <a:r>
              <a:rPr lang="en-US" dirty="0"/>
              <a:t>AAA Career Webinar Series, Spring 2021</a:t>
            </a:r>
            <a:endParaRPr dirty="0"/>
          </a:p>
        </p:txBody>
      </p:sp>
      <p:sp>
        <p:nvSpPr>
          <p:cNvPr id="5" name="Rectangle 4" descr="Yellow box around the March 18th webinar title">
            <a:extLst>
              <a:ext uri="{FF2B5EF4-FFF2-40B4-BE49-F238E27FC236}">
                <a16:creationId xmlns:a16="http://schemas.microsoft.com/office/drawing/2014/main" id="{DBBA61F5-9943-564E-AFA5-9F2EC04C2C57}"/>
              </a:ext>
            </a:extLst>
          </p:cNvPr>
          <p:cNvSpPr/>
          <p:nvPr/>
        </p:nvSpPr>
        <p:spPr>
          <a:xfrm>
            <a:off x="729205" y="2666999"/>
            <a:ext cx="10515600" cy="510541"/>
          </a:xfrm>
          <a:prstGeom prst="rect">
            <a:avLst/>
          </a:prstGeom>
          <a:solidFill>
            <a:srgbClr val="FFFF00">
              <a:alpha val="61961"/>
            </a:srgbClr>
          </a:solidFill>
          <a:ln>
            <a:solidFill>
              <a:srgbClr val="0049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Content Placeholder 2"/>
          <p:cNvSpPr txBox="1">
            <a:spLocks noGrp="1"/>
          </p:cNvSpPr>
          <p:nvPr>
            <p:ph type="body" idx="1"/>
          </p:nvPr>
        </p:nvSpPr>
        <p:spPr>
          <a:xfrm>
            <a:off x="715562" y="1828799"/>
            <a:ext cx="10515600" cy="4426415"/>
          </a:xfrm>
          <a:prstGeom prst="rect">
            <a:avLst/>
          </a:prstGeom>
        </p:spPr>
        <p:txBody>
          <a:bodyPr>
            <a:normAutofit lnSpcReduction="10000"/>
          </a:bodyPr>
          <a:lstStyle/>
          <a:p>
            <a:pPr marL="1662113" indent="-1647825">
              <a:buNone/>
            </a:pPr>
            <a:r>
              <a:rPr lang="en-US" b="1" dirty="0"/>
              <a:t>March 4:    Career Pathways</a:t>
            </a:r>
            <a:endParaRPr lang="en-US" sz="1400" b="1" dirty="0"/>
          </a:p>
          <a:p>
            <a:pPr marL="0" indent="0">
              <a:buNone/>
            </a:pPr>
            <a:r>
              <a:rPr lang="en-US" b="1" dirty="0"/>
              <a:t>March 11:  User Experience Jobs from the Inside Out</a:t>
            </a:r>
            <a:endParaRPr lang="en-US" sz="1400" b="1" dirty="0"/>
          </a:p>
          <a:p>
            <a:pPr marL="1662113" indent="-1651000">
              <a:buNone/>
            </a:pPr>
            <a:r>
              <a:rPr lang="en-US" b="1" dirty="0"/>
              <a:t>March 18:  Anthropologists Working in Hospital Settings</a:t>
            </a:r>
          </a:p>
          <a:p>
            <a:pPr marL="1662113" indent="-1651000">
              <a:buNone/>
            </a:pPr>
            <a:r>
              <a:rPr lang="en-US" b="1" dirty="0"/>
              <a:t>March 25:  Doing Cultural Resource Management Your Way</a:t>
            </a:r>
          </a:p>
          <a:p>
            <a:pPr marL="1662113" indent="-1651000">
              <a:buNone/>
            </a:pPr>
            <a:r>
              <a:rPr lang="en-US" b="1" dirty="0"/>
              <a:t>April 1:       Contemplating a Career in Tech?</a:t>
            </a:r>
          </a:p>
          <a:p>
            <a:pPr marL="1662113" indent="-1651000">
              <a:buNone/>
            </a:pPr>
            <a:r>
              <a:rPr lang="en-US" b="1" dirty="0"/>
              <a:t>April 8:       Careers in the Public Sector</a:t>
            </a:r>
          </a:p>
          <a:p>
            <a:pPr marL="1662113" indent="-1651000">
              <a:buNone/>
            </a:pPr>
            <a:r>
              <a:rPr lang="en-US" b="1" dirty="0"/>
              <a:t>April 15:     Using Archaeological and Anthropological Skill Sets as Accessible Designers </a:t>
            </a:r>
          </a:p>
          <a:p>
            <a:pPr marL="1662113" indent="-1651000">
              <a:buNone/>
            </a:pPr>
            <a:r>
              <a:rPr lang="en-US" b="1" dirty="0"/>
              <a:t>April 22:     Anthropologists Building Careers in GIS</a:t>
            </a:r>
            <a:endParaRPr lang="en-US" dirty="0"/>
          </a:p>
        </p:txBody>
      </p:sp>
    </p:spTree>
    <p:extLst>
      <p:ext uri="{BB962C8B-B14F-4D97-AF65-F5344CB8AC3E}">
        <p14:creationId xmlns:p14="http://schemas.microsoft.com/office/powerpoint/2010/main" val="179458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Webinar Logistics</a:t>
            </a:r>
          </a:p>
        </p:txBody>
      </p:sp>
      <p:sp>
        <p:nvSpPr>
          <p:cNvPr id="3" name="Content Placeholder 2"/>
          <p:cNvSpPr>
            <a:spLocks noGrp="1"/>
          </p:cNvSpPr>
          <p:nvPr>
            <p:ph idx="1"/>
          </p:nvPr>
        </p:nvSpPr>
        <p:spPr>
          <a:xfrm>
            <a:off x="838200" y="1840615"/>
            <a:ext cx="10731500" cy="4351338"/>
          </a:xfrm>
        </p:spPr>
        <p:txBody>
          <a:bodyPr/>
          <a:lstStyle/>
          <a:p>
            <a:pPr marL="285750" indent="-285750"/>
            <a:r>
              <a:rPr lang="en-US" sz="3200" dirty="0"/>
              <a:t>Visual descriptions appear in slide deck along with presenters’ self-introductions and comments</a:t>
            </a:r>
          </a:p>
          <a:p>
            <a:pPr marL="285750" indent="-285750"/>
            <a:r>
              <a:rPr lang="en-US" sz="3200" dirty="0"/>
              <a:t>Please turn off your video and microphone unless speaking</a:t>
            </a:r>
          </a:p>
          <a:p>
            <a:pPr marL="285750" indent="-285750"/>
            <a:r>
              <a:rPr lang="en-US" sz="3200" dirty="0"/>
              <a:t>Open and use the Chat function; write “</a:t>
            </a:r>
            <a:r>
              <a:rPr lang="en-US" sz="3200" b="1" dirty="0"/>
              <a:t>QUESTION”</a:t>
            </a:r>
            <a:r>
              <a:rPr lang="en-US" sz="3200" dirty="0"/>
              <a:t> to pose a question and feel free to respond to any chat</a:t>
            </a:r>
          </a:p>
          <a:p>
            <a:pPr marL="285750" indent="-285750"/>
            <a:r>
              <a:rPr lang="en-US" sz="3200" dirty="0"/>
              <a:t>See postings on the webinar’s Communities:  1) Career webinar recordings, 2) PPT slide decks, 3) Resources, 4) Chat Q&amp;As</a:t>
            </a:r>
          </a:p>
          <a:p>
            <a:endParaRPr lang="en-US" dirty="0"/>
          </a:p>
          <a:p>
            <a:endParaRPr lang="en-US" dirty="0"/>
          </a:p>
          <a:p>
            <a:endParaRPr lang="en-US" dirty="0"/>
          </a:p>
        </p:txBody>
      </p:sp>
    </p:spTree>
    <p:extLst>
      <p:ext uri="{BB962C8B-B14F-4D97-AF65-F5344CB8AC3E}">
        <p14:creationId xmlns:p14="http://schemas.microsoft.com/office/powerpoint/2010/main" val="1174862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A67C4-F7C5-40D0-8303-CF8B279D6C8D}"/>
              </a:ext>
            </a:extLst>
          </p:cNvPr>
          <p:cNvSpPr>
            <a:spLocks noGrp="1"/>
          </p:cNvSpPr>
          <p:nvPr>
            <p:ph type="title"/>
          </p:nvPr>
        </p:nvSpPr>
        <p:spPr/>
        <p:txBody>
          <a:bodyPr/>
          <a:lstStyle/>
          <a:p>
            <a:r>
              <a:rPr lang="en-US" dirty="0"/>
              <a:t>Elizabeth Briody Visual Description</a:t>
            </a:r>
          </a:p>
        </p:txBody>
      </p:sp>
      <p:sp>
        <p:nvSpPr>
          <p:cNvPr id="3" name="Text Placeholder 2">
            <a:extLst>
              <a:ext uri="{FF2B5EF4-FFF2-40B4-BE49-F238E27FC236}">
                <a16:creationId xmlns:a16="http://schemas.microsoft.com/office/drawing/2014/main" id="{9A5F6A35-DA36-4E78-B716-F558CEE3DFFD}"/>
              </a:ext>
            </a:extLst>
          </p:cNvPr>
          <p:cNvSpPr>
            <a:spLocks noGrp="1"/>
          </p:cNvSpPr>
          <p:nvPr>
            <p:ph type="body" idx="1"/>
          </p:nvPr>
        </p:nvSpPr>
        <p:spPr>
          <a:xfrm>
            <a:off x="838200" y="1840615"/>
            <a:ext cx="10515600" cy="4351338"/>
          </a:xfrm>
        </p:spPr>
        <p:txBody>
          <a:bodyPr>
            <a:normAutofit/>
          </a:bodyPr>
          <a:lstStyle/>
          <a:p>
            <a:pPr marL="0" indent="0">
              <a:buNone/>
            </a:pPr>
            <a:r>
              <a:rPr lang="en-US" sz="3200" dirty="0"/>
              <a:t>I am Elizabeth Briody, a white woman with brown eyeglasses and short hair. Today I am wearing a blue top. I am in my alcove, a little space in my house with a window.</a:t>
            </a:r>
          </a:p>
        </p:txBody>
      </p:sp>
    </p:spTree>
    <p:extLst>
      <p:ext uri="{BB962C8B-B14F-4D97-AF65-F5344CB8AC3E}">
        <p14:creationId xmlns:p14="http://schemas.microsoft.com/office/powerpoint/2010/main" val="2899990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Anthropologists Working in Hospital Settings</a:t>
            </a:r>
          </a:p>
        </p:txBody>
      </p:sp>
      <p:sp>
        <p:nvSpPr>
          <p:cNvPr id="3" name="Subtitle 2"/>
          <p:cNvSpPr>
            <a:spLocks noGrp="1"/>
          </p:cNvSpPr>
          <p:nvPr>
            <p:ph type="subTitle" idx="1"/>
          </p:nvPr>
        </p:nvSpPr>
        <p:spPr/>
        <p:txBody>
          <a:bodyPr/>
          <a:lstStyle/>
          <a:p>
            <a:r>
              <a:rPr lang="en-US" dirty="0"/>
              <a:t>Thursday, March 18, 2021 </a:t>
            </a:r>
          </a:p>
        </p:txBody>
      </p:sp>
    </p:spTree>
    <p:extLst>
      <p:ext uri="{BB962C8B-B14F-4D97-AF65-F5344CB8AC3E}">
        <p14:creationId xmlns:p14="http://schemas.microsoft.com/office/powerpoint/2010/main" val="3113405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83240" cy="1325563"/>
          </a:xfrm>
        </p:spPr>
        <p:txBody>
          <a:bodyPr>
            <a:normAutofit/>
          </a:bodyPr>
          <a:lstStyle/>
          <a:p>
            <a:r>
              <a:rPr lang="en-US" dirty="0"/>
              <a:t>Anthropologists Working in Hospital Settings:</a:t>
            </a:r>
            <a:br>
              <a:rPr lang="en-US" dirty="0"/>
            </a:br>
            <a:r>
              <a:rPr lang="en-US" dirty="0"/>
              <a:t>Webinar Outline Review</a:t>
            </a:r>
          </a:p>
        </p:txBody>
      </p:sp>
      <p:sp>
        <p:nvSpPr>
          <p:cNvPr id="3" name="Content Placeholder 2"/>
          <p:cNvSpPr>
            <a:spLocks noGrp="1"/>
          </p:cNvSpPr>
          <p:nvPr>
            <p:ph idx="1"/>
          </p:nvPr>
        </p:nvSpPr>
        <p:spPr>
          <a:xfrm>
            <a:off x="838200" y="1997075"/>
            <a:ext cx="10515600" cy="3756025"/>
          </a:xfrm>
        </p:spPr>
        <p:txBody>
          <a:bodyPr/>
          <a:lstStyle/>
          <a:p>
            <a:pPr marL="514350" indent="-514350">
              <a:buFont typeface="+mj-lt"/>
              <a:buAutoNum type="arabicPeriod"/>
            </a:pPr>
            <a:r>
              <a:rPr lang="en-US" b="1" dirty="0"/>
              <a:t>Nadine Bendycki – University Hospitals of Cleveland</a:t>
            </a:r>
          </a:p>
          <a:p>
            <a:pPr marL="514350" indent="-514350">
              <a:buFont typeface="+mj-lt"/>
              <a:buAutoNum type="arabicPeriod"/>
            </a:pPr>
            <a:r>
              <a:rPr lang="en-US" b="1" dirty="0"/>
              <a:t>Joshua Liggett – UC San Diego Health</a:t>
            </a:r>
          </a:p>
          <a:p>
            <a:pPr marL="514350" indent="-514350">
              <a:buFont typeface="+mj-lt"/>
              <a:buAutoNum type="arabicPeriod"/>
            </a:pPr>
            <a:r>
              <a:rPr lang="en-US" b="1" dirty="0"/>
              <a:t>Chat Q&amp;A</a:t>
            </a:r>
            <a:endParaRPr lang="en-US" dirty="0"/>
          </a:p>
          <a:p>
            <a:pPr marL="514350" indent="-514350">
              <a:buFont typeface="+mj-lt"/>
              <a:buAutoNum type="arabicPeriod"/>
            </a:pPr>
            <a:r>
              <a:rPr lang="en-US" b="1" dirty="0"/>
              <a:t>Summary</a:t>
            </a:r>
          </a:p>
        </p:txBody>
      </p:sp>
    </p:spTree>
    <p:extLst>
      <p:ext uri="{BB962C8B-B14F-4D97-AF65-F5344CB8AC3E}">
        <p14:creationId xmlns:p14="http://schemas.microsoft.com/office/powerpoint/2010/main" val="2940424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A67C4-F7C5-40D0-8303-CF8B279D6C8D}"/>
              </a:ext>
            </a:extLst>
          </p:cNvPr>
          <p:cNvSpPr>
            <a:spLocks noGrp="1"/>
          </p:cNvSpPr>
          <p:nvPr>
            <p:ph type="title"/>
          </p:nvPr>
        </p:nvSpPr>
        <p:spPr/>
        <p:txBody>
          <a:bodyPr/>
          <a:lstStyle/>
          <a:p>
            <a:r>
              <a:rPr lang="en-US" dirty="0"/>
              <a:t>Nadine Bendycki Visual Description</a:t>
            </a:r>
          </a:p>
        </p:txBody>
      </p:sp>
      <p:sp>
        <p:nvSpPr>
          <p:cNvPr id="3" name="Text Placeholder 2">
            <a:extLst>
              <a:ext uri="{FF2B5EF4-FFF2-40B4-BE49-F238E27FC236}">
                <a16:creationId xmlns:a16="http://schemas.microsoft.com/office/drawing/2014/main" id="{9A5F6A35-DA36-4E78-B716-F558CEE3DFFD}"/>
              </a:ext>
            </a:extLst>
          </p:cNvPr>
          <p:cNvSpPr>
            <a:spLocks noGrp="1"/>
          </p:cNvSpPr>
          <p:nvPr>
            <p:ph type="body" idx="1"/>
          </p:nvPr>
        </p:nvSpPr>
        <p:spPr>
          <a:xfrm>
            <a:off x="838200" y="1840615"/>
            <a:ext cx="10515600" cy="4351338"/>
          </a:xfrm>
        </p:spPr>
        <p:txBody>
          <a:bodyPr>
            <a:normAutofit/>
          </a:bodyPr>
          <a:lstStyle/>
          <a:p>
            <a:pPr marL="0" indent="0">
              <a:buNone/>
            </a:pPr>
            <a:r>
              <a:rPr lang="en-US" sz="3200" dirty="0"/>
              <a:t>I am white female in my middle 60’s.  I have grey hair and wear tortoise-shell eye glasses. Today, I am wearing a red top and am working from home, as I have been since 3/17/20.</a:t>
            </a:r>
          </a:p>
          <a:p>
            <a:pPr marL="0" indent="0">
              <a:buNone/>
            </a:pPr>
            <a:endParaRPr lang="en-US" sz="3200" dirty="0">
              <a:solidFill>
                <a:schemeClr val="bg1">
                  <a:lumMod val="75000"/>
                </a:schemeClr>
              </a:solidFill>
            </a:endParaRPr>
          </a:p>
          <a:p>
            <a:pPr marL="0" indent="0">
              <a:buNone/>
            </a:pPr>
            <a:endParaRPr lang="en-US" sz="3200" dirty="0">
              <a:solidFill>
                <a:schemeClr val="bg1">
                  <a:lumMod val="75000"/>
                </a:schemeClr>
              </a:solidFill>
            </a:endParaRPr>
          </a:p>
        </p:txBody>
      </p:sp>
    </p:spTree>
    <p:extLst>
      <p:ext uri="{BB962C8B-B14F-4D97-AF65-F5344CB8AC3E}">
        <p14:creationId xmlns:p14="http://schemas.microsoft.com/office/powerpoint/2010/main" val="2571033860"/>
      </p:ext>
    </p:extLst>
  </p:cSld>
  <p:clrMapOvr>
    <a:masterClrMapping/>
  </p:clrMapOvr>
</p:sld>
</file>

<file path=ppt/theme/theme1.xml><?xml version="1.0" encoding="utf-8"?>
<a:theme xmlns:a="http://schemas.openxmlformats.org/drawingml/2006/main" name="Office Theme">
  <a:themeElements>
    <a:clrScheme name="AAA Theme">
      <a:dk1>
        <a:sysClr val="windowText" lastClr="000000"/>
      </a:dk1>
      <a:lt1>
        <a:sysClr val="window" lastClr="FFFFFF"/>
      </a:lt1>
      <a:dk2>
        <a:srgbClr val="262626"/>
      </a:dk2>
      <a:lt2>
        <a:srgbClr val="F2F2F2"/>
      </a:lt2>
      <a:accent1>
        <a:srgbClr val="BA0C2F"/>
      </a:accent1>
      <a:accent2>
        <a:srgbClr val="004976"/>
      </a:accent2>
      <a:accent3>
        <a:srgbClr val="818A8F"/>
      </a:accent3>
      <a:accent4>
        <a:srgbClr val="279989"/>
      </a:accent4>
      <a:accent5>
        <a:srgbClr val="ED8B00"/>
      </a:accent5>
      <a:accent6>
        <a:srgbClr val="CEB888"/>
      </a:accent6>
      <a:hlink>
        <a:srgbClr val="004976"/>
      </a:hlink>
      <a:folHlink>
        <a:srgbClr val="BA0C2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15669</TotalTime>
  <Words>1546</Words>
  <Application>Microsoft Macintosh PowerPoint</Application>
  <PresentationFormat>Widescreen</PresentationFormat>
  <Paragraphs>171</Paragraphs>
  <Slides>29</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Office Theme</vt:lpstr>
      <vt:lpstr>Anthropologists Working in Hospital Settings Webinar Outline </vt:lpstr>
      <vt:lpstr>Jeff Martin Visual Description</vt:lpstr>
      <vt:lpstr>Pathways to Careers </vt:lpstr>
      <vt:lpstr>AAA Career Webinar Series, Spring 2021</vt:lpstr>
      <vt:lpstr>Webinar Logistics</vt:lpstr>
      <vt:lpstr>Elizabeth Briody Visual Description</vt:lpstr>
      <vt:lpstr>Anthropologists Working in Hospital Settings</vt:lpstr>
      <vt:lpstr>Anthropologists Working in Hospital Settings: Webinar Outline Review</vt:lpstr>
      <vt:lpstr>Nadine Bendycki Visual Description</vt:lpstr>
      <vt:lpstr>My role as Director of Market Research and Consumer Insights</vt:lpstr>
      <vt:lpstr>How we undertake hospital-based market research</vt:lpstr>
      <vt:lpstr>Skill set useful for hospital market research </vt:lpstr>
      <vt:lpstr>Hospital entry-level job titles + position descriptions</vt:lpstr>
      <vt:lpstr>Sample Hospital Market Research Projects: 1</vt:lpstr>
      <vt:lpstr>Sample Hospital Market Research Projects: 2</vt:lpstr>
      <vt:lpstr>Lessons from Medical Anthropology</vt:lpstr>
      <vt:lpstr>Getting started</vt:lpstr>
      <vt:lpstr>Joshua Liggett Visual Description</vt:lpstr>
      <vt:lpstr>Background</vt:lpstr>
      <vt:lpstr>Current Role and Organization</vt:lpstr>
      <vt:lpstr>Things I do…</vt:lpstr>
      <vt:lpstr>How is My Work Anthropology?</vt:lpstr>
      <vt:lpstr>What do I find rewarding?</vt:lpstr>
      <vt:lpstr>Useful Ways to Prepare</vt:lpstr>
      <vt:lpstr>Chat Q&amp;A and Summary</vt:lpstr>
      <vt:lpstr>Summary:  Hospital Jobs</vt:lpstr>
      <vt:lpstr>Additional Summary Points</vt:lpstr>
      <vt:lpstr>Closing Remarks</vt:lpstr>
      <vt:lpstr>Upcoming AAA Career Webinar Series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Nell Koneczny</dc:creator>
  <cp:lastModifiedBy>Elizabeth K Briody</cp:lastModifiedBy>
  <cp:revision>156</cp:revision>
  <dcterms:created xsi:type="dcterms:W3CDTF">2020-04-23T16:30:39Z</dcterms:created>
  <dcterms:modified xsi:type="dcterms:W3CDTF">2021-03-12T17:18:59Z</dcterms:modified>
</cp:coreProperties>
</file>