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sldIdLst>
    <p:sldId id="256" r:id="rId2"/>
    <p:sldId id="259" r:id="rId3"/>
    <p:sldId id="258" r:id="rId4"/>
    <p:sldId id="257" r:id="rId5"/>
    <p:sldId id="265" r:id="rId6"/>
    <p:sldId id="261" r:id="rId7"/>
    <p:sldId id="278" r:id="rId8"/>
    <p:sldId id="267" r:id="rId9"/>
    <p:sldId id="272" r:id="rId10"/>
    <p:sldId id="273" r:id="rId11"/>
    <p:sldId id="274" r:id="rId12"/>
    <p:sldId id="268" r:id="rId13"/>
    <p:sldId id="279" r:id="rId14"/>
    <p:sldId id="280" r:id="rId15"/>
    <p:sldId id="270" r:id="rId16"/>
    <p:sldId id="275" r:id="rId17"/>
    <p:sldId id="276" r:id="rId18"/>
    <p:sldId id="277" r:id="rId19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4976"/>
    <a:srgbClr val="BA0C2F"/>
    <a:srgbClr val="CEB88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7E9639D4-E3E2-4D34-9284-5A2195B3D0D7}" styleName="Light Style 2">
    <a:wholeTbl>
      <a:tcTxStyle>
        <a:fontRef idx="minor">
          <a:scrgbClr r="0" g="0" b="0"/>
        </a:fontRef>
        <a:schemeClr val="tx1"/>
      </a:tcTxStyle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  <a:top>
            <a:lnRef idx="1">
              <a:schemeClr val="tx1"/>
            </a:lnRef>
          </a:top>
          <a:bottom>
            <a:lnRef idx="1">
              <a:schemeClr val="tx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  <a:band1H>
      <a:tcStyle>
        <a:tcBdr>
          <a:top>
            <a:lnRef idx="1">
              <a:schemeClr val="tx1"/>
            </a:lnRef>
          </a:top>
          <a:bottom>
            <a:lnRef idx="1">
              <a:schemeClr val="tx1"/>
            </a:lnRef>
          </a:bottom>
        </a:tcBdr>
      </a:tcStyle>
    </a:band1H>
    <a:band1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1V>
    <a:band2V>
      <a:tcStyle>
        <a:tcBdr>
          <a:left>
            <a:lnRef idx="1">
              <a:schemeClr val="tx1"/>
            </a:lnRef>
          </a:left>
          <a:right>
            <a:lnRef idx="1">
              <a:schemeClr val="tx1"/>
            </a:lnRef>
          </a:right>
        </a:tcBdr>
      </a:tcStyle>
    </a:band2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</a:tcStyle>
    </a:lastRow>
    <a:firstRow>
      <a:tcTxStyle b="on">
        <a:fontRef idx="minor">
          <a:scrgbClr r="0" g="0" b="0"/>
        </a:fontRef>
        <a:schemeClr val="bg1"/>
      </a:tcTxStyle>
      <a:tcStyle>
        <a:tcBdr/>
        <a:fillRef idx="1">
          <a:schemeClr val="tx1"/>
        </a:fillRef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82442" autoAdjust="0"/>
  </p:normalViewPr>
  <p:slideViewPr>
    <p:cSldViewPr snapToGrid="0">
      <p:cViewPr varScale="1">
        <p:scale>
          <a:sx n="95" d="100"/>
          <a:sy n="95" d="100"/>
        </p:scale>
        <p:origin x="492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D156DFC-7A38-4404-B59F-B5E3674B8D3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8C84DBD-E1CB-478E-87F9-4D0069819E1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54134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1992-1995:</a:t>
            </a:r>
            <a:r>
              <a:rPr lang="en-US" baseline="0" dirty="0" smtClean="0"/>
              <a:t> </a:t>
            </a:r>
            <a:r>
              <a:rPr lang="en-US" dirty="0" smtClean="0"/>
              <a:t>Members: Gerald Gold, Louise Duval, Madelyn Iris, Devva Kasnitz, Joseph </a:t>
            </a:r>
            <a:r>
              <a:rPr lang="en-US" dirty="0" err="1" smtClean="0"/>
              <a:t>Kaufert</a:t>
            </a:r>
            <a:r>
              <a:rPr lang="en-US" dirty="0" smtClean="0"/>
              <a:t>, Linda </a:t>
            </a:r>
            <a:r>
              <a:rPr lang="en-US" dirty="0" err="1" smtClean="0"/>
              <a:t>Mittenss</a:t>
            </a:r>
            <a:endParaRPr lang="en-US" dirty="0" smtClean="0"/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 smtClean="0"/>
              <a:t>2006: drafted by Karen Nakamura and Sandy O’Neill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4DBD-E1CB-478E-87F9-4D0069819E19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983129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A13E2E9-A89F-4CBD-A298-51A6861AD7D7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1531313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08C84DBD-E1CB-478E-87F9-4D0069819E19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52083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6"/>
          </a:xfrm>
        </p:spPr>
        <p:txBody>
          <a:bodyPr/>
          <a:lstStyle>
            <a:lvl1pPr>
              <a:defRPr b="1">
                <a:solidFill>
                  <a:srgbClr val="004976"/>
                </a:solidFill>
              </a:defRPr>
            </a:lvl1pPr>
          </a:lstStyle>
          <a:p>
            <a:fld id="{3B1CB3A6-305A-4C01-85FB-2385D621F7C2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8" name="Rectangle 7"/>
          <p:cNvSpPr/>
          <p:nvPr userDrawn="1"/>
        </p:nvSpPr>
        <p:spPr>
          <a:xfrm>
            <a:off x="0" y="1122363"/>
            <a:ext cx="10668000" cy="4135438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1122363"/>
            <a:ext cx="9829800" cy="2387600"/>
          </a:xfrm>
        </p:spPr>
        <p:txBody>
          <a:bodyPr anchor="b"/>
          <a:lstStyle>
            <a:lvl1pPr algn="l"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602038"/>
            <a:ext cx="9829800" cy="1655762"/>
          </a:xfrm>
        </p:spPr>
        <p:txBody>
          <a:bodyPr>
            <a:normAutofit/>
          </a:bodyPr>
          <a:lstStyle>
            <a:lvl1pPr marL="0" indent="0" algn="l">
              <a:buNone/>
              <a:defRPr sz="2800" b="1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 b="1">
                <a:solidFill>
                  <a:srgbClr val="004976"/>
                </a:solidFill>
              </a:defRPr>
            </a:lvl1pPr>
          </a:lstStyle>
          <a:p>
            <a:fld id="{B2F6C783-D08D-48C8-AD32-B3240A4157B3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24588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731546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658192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8724900" y="-1"/>
            <a:ext cx="3467100" cy="6176963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9715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0"/>
            <a:ext cx="12192000" cy="1731546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362843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 userDrawn="1"/>
        </p:nvSpPr>
        <p:spPr>
          <a:xfrm>
            <a:off x="0" y="1709738"/>
            <a:ext cx="12192000" cy="4135438"/>
          </a:xfrm>
          <a:prstGeom prst="rect">
            <a:avLst/>
          </a:prstGeom>
          <a:solidFill>
            <a:srgbClr val="BA0C2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>
            <a:normAutofit/>
          </a:bodyPr>
          <a:lstStyle>
            <a:lvl1pPr marL="0" indent="0">
              <a:buNone/>
              <a:defRPr sz="2800" b="1">
                <a:solidFill>
                  <a:schemeClr val="bg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82023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0"/>
            <a:ext cx="12192000" cy="1731546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00203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 userDrawn="1"/>
        </p:nvSpPr>
        <p:spPr>
          <a:xfrm>
            <a:off x="0" y="0"/>
            <a:ext cx="12192000" cy="1731546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94132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 userDrawn="1"/>
        </p:nvSpPr>
        <p:spPr>
          <a:xfrm>
            <a:off x="0" y="0"/>
            <a:ext cx="12192000" cy="1731546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077109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58004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5124"/>
            <a:ext cx="4772025" cy="1692275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89387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 userDrawn="1"/>
        </p:nvSpPr>
        <p:spPr>
          <a:xfrm>
            <a:off x="0" y="365124"/>
            <a:ext cx="4772025" cy="1692275"/>
          </a:xfrm>
          <a:prstGeom prst="rect">
            <a:avLst/>
          </a:prstGeom>
          <a:solidFill>
            <a:srgbClr val="004976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>
                <a:solidFill>
                  <a:schemeClr val="bg1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B1CB3A6-305A-4C01-85FB-2385D621F7C2}" type="datetimeFigureOut">
              <a:rPr lang="en-US" smtClean="0"/>
              <a:t>9/1/2020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2F6C783-D08D-48C8-AD32-B3240A4157B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74993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="1">
                <a:solidFill>
                  <a:srgbClr val="004976"/>
                </a:solidFill>
              </a:defRPr>
            </a:lvl1pPr>
          </a:lstStyle>
          <a:p>
            <a:fld id="{3B1CB3A6-305A-4C01-85FB-2385D621F7C2}" type="datetimeFigureOut">
              <a:rPr lang="en-US" smtClean="0"/>
              <a:pPr/>
              <a:t>9/1/2020</a:t>
            </a:fld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rgbClr val="004976"/>
                </a:solidFill>
              </a:defRPr>
            </a:lvl1pPr>
          </a:lstStyle>
          <a:p>
            <a:fld id="{B2F6C783-D08D-48C8-AD32-B3240A4157B3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13" name="Picture 12" descr="A red four line swirl, placed to the left of &quot;American Anthropological Association&quot; in black, all uppercase font, which is above &quot;Advancing Knowledge, Solving Human Problems&quot; in blue titlecase font." title="American Anthropological Association Logo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259179" y="6271042"/>
            <a:ext cx="3673642" cy="535740"/>
          </a:xfrm>
          <a:prstGeom prst="rect">
            <a:avLst/>
          </a:prstGeom>
        </p:spPr>
      </p:pic>
      <p:sp>
        <p:nvSpPr>
          <p:cNvPr id="15" name="Rectangle 14"/>
          <p:cNvSpPr/>
          <p:nvPr userDrawn="1"/>
        </p:nvSpPr>
        <p:spPr>
          <a:xfrm>
            <a:off x="0" y="0"/>
            <a:ext cx="12192000" cy="365125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 userDrawn="1"/>
        </p:nvSpPr>
        <p:spPr>
          <a:xfrm>
            <a:off x="0" y="5863263"/>
            <a:ext cx="12192000" cy="365125"/>
          </a:xfrm>
          <a:prstGeom prst="rect">
            <a:avLst/>
          </a:prstGeom>
          <a:solidFill>
            <a:srgbClr val="CEB888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7891410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b="1" kern="1200">
          <a:solidFill>
            <a:schemeClr val="tx1"/>
          </a:solidFill>
          <a:latin typeface="+mn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anthro.org/webinars" TargetMode="External"/><Relationship Id="rId2" Type="http://schemas.openxmlformats.org/officeDocument/2006/relationships/hyperlink" Target="https://kduarte.com/" TargetMode="Externa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insinvalid.org/blog/10-principles-of-disability-justice" TargetMode="External"/><Relationship Id="rId2" Type="http://schemas.openxmlformats.org/officeDocument/2006/relationships/hyperlink" Target="https://dsq-sds.org/article/view/343/433" TargetMode="Externa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americananthro.org/webinars" TargetMode="External"/><Relationship Id="rId4" Type="http://schemas.openxmlformats.org/officeDocument/2006/relationships/hyperlink" Target="https://dsq-sds.org/article/view/3871/3411" TargetMode="Externa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anthro.org/webinars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anthro.org/accessibility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Relationship Id="rId4" Type="http://schemas.openxmlformats.org/officeDocument/2006/relationships/hyperlink" Target="http://www.americananthro.org/webinars" TargetMode="Externa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youtube.com/channel/UCxILdBMSveRTOjgkZoFL-vg" TargetMode="External"/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mericananthro.org/webinars" TargetMode="Externa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://www.americananthro.org/webinars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Accessibility at AAA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Thursday, September 3, 2020, 1 pm Eastern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1340537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Recent Disability Advocacy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2014-2015: Disability Access Working Group (DAWG) </a:t>
            </a:r>
            <a:r>
              <a:rPr lang="en-US" dirty="0" smtClean="0"/>
              <a:t>was formed </a:t>
            </a:r>
            <a:r>
              <a:rPr lang="en-US" dirty="0" smtClean="0"/>
              <a:t>by </a:t>
            </a:r>
            <a:r>
              <a:rPr lang="en-US" dirty="0"/>
              <a:t>Karen Nakamura and Rayna </a:t>
            </a:r>
            <a:r>
              <a:rPr lang="en-US" dirty="0" smtClean="0"/>
              <a:t>Rapp, DRIG </a:t>
            </a:r>
            <a:r>
              <a:rPr lang="en-US" dirty="0" smtClean="0"/>
              <a:t>members who joined the Executive </a:t>
            </a:r>
            <a:r>
              <a:rPr lang="en-US" dirty="0" smtClean="0"/>
              <a:t>Board</a:t>
            </a:r>
            <a:endParaRPr lang="en-US" dirty="0" smtClean="0"/>
          </a:p>
          <a:p>
            <a:pPr lvl="1"/>
            <a:r>
              <a:rPr lang="en-US" dirty="0" smtClean="0"/>
              <a:t>Developed a full report regarding accessibility and disability in the anthropology profession with </a:t>
            </a:r>
            <a:r>
              <a:rPr lang="en-US" dirty="0" smtClean="0"/>
              <a:t>recommendations for AAA</a:t>
            </a:r>
            <a:endParaRPr lang="en-US" dirty="0" smtClean="0"/>
          </a:p>
          <a:p>
            <a:pPr lvl="1"/>
            <a:r>
              <a:rPr lang="en-US" dirty="0" smtClean="0"/>
              <a:t>Ordered an independent audit of the Annual Meeting</a:t>
            </a:r>
          </a:p>
          <a:p>
            <a:r>
              <a:rPr lang="en-US" dirty="0" smtClean="0"/>
              <a:t>2016 and on: DRIG Accessibility Advocacy Committee worked with Executive Board and staff to address accessibility and disability issues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8416075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Last Two Years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2018: </a:t>
            </a:r>
            <a:endParaRPr lang="en-US" dirty="0" smtClean="0"/>
          </a:p>
          <a:p>
            <a:pPr lvl="1"/>
            <a:r>
              <a:rPr lang="en-US" dirty="0" smtClean="0"/>
              <a:t>Partnered </a:t>
            </a:r>
            <a:r>
              <a:rPr lang="en-US" dirty="0"/>
              <a:t>with </a:t>
            </a:r>
            <a:r>
              <a:rPr lang="en-US" dirty="0" smtClean="0">
                <a:hlinkClick r:id="rId2"/>
              </a:rPr>
              <a:t>The </a:t>
            </a:r>
            <a:r>
              <a:rPr lang="en-US" dirty="0">
                <a:hlinkClick r:id="rId2"/>
              </a:rPr>
              <a:t>Kyle Duarte Company</a:t>
            </a:r>
            <a:r>
              <a:rPr lang="en-US" dirty="0"/>
              <a:t> for interpreting &amp; captioning at Annual </a:t>
            </a:r>
            <a:r>
              <a:rPr lang="en-US" dirty="0" smtClean="0"/>
              <a:t>Meeting</a:t>
            </a:r>
          </a:p>
          <a:p>
            <a:pPr lvl="1"/>
            <a:r>
              <a:rPr lang="en-US" dirty="0" smtClean="0"/>
              <a:t>DRIG collaborated with AAA Director of Meetings, Nate Wambold, to develop Accessibility &amp; Meetings Coordinator position</a:t>
            </a:r>
          </a:p>
          <a:p>
            <a:r>
              <a:rPr lang="en-US" dirty="0" smtClean="0"/>
              <a:t>2019: </a:t>
            </a:r>
          </a:p>
          <a:p>
            <a:pPr lvl="1"/>
            <a:r>
              <a:rPr lang="en-US" dirty="0" smtClean="0"/>
              <a:t>First Accessibility &amp; Meetings Coordinator hired</a:t>
            </a: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3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43545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</a:t>
            </a:r>
            <a:r>
              <a:rPr lang="en-US" dirty="0" smtClean="0"/>
              <a:t>AAA </a:t>
            </a:r>
            <a:r>
              <a:rPr lang="en-US" dirty="0" smtClean="0"/>
              <a:t>Doing?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Rectangle 5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9542417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Initiating Cultural Change in Anthropology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5955"/>
          </a:xfrm>
        </p:spPr>
        <p:txBody>
          <a:bodyPr>
            <a:normAutofit fontScale="92500"/>
          </a:bodyPr>
          <a:lstStyle/>
          <a:p>
            <a:r>
              <a:rPr lang="en-US" dirty="0"/>
              <a:t>Supporting </a:t>
            </a:r>
            <a:r>
              <a:rPr lang="en-US" dirty="0">
                <a:hlinkClick r:id="rId2"/>
              </a:rPr>
              <a:t>disability culture</a:t>
            </a:r>
            <a:r>
              <a:rPr lang="en-US" dirty="0"/>
              <a:t> </a:t>
            </a:r>
          </a:p>
          <a:p>
            <a:pPr lvl="1"/>
            <a:r>
              <a:rPr lang="en-US" dirty="0" smtClean="0"/>
              <a:t>“</a:t>
            </a:r>
            <a:r>
              <a:rPr lang="en-US" dirty="0"/>
              <a:t>People with disabilities have forged a group identity. We share a common history of oppression and a common bond of resilience. </a:t>
            </a:r>
            <a:r>
              <a:rPr lang="en-US" dirty="0" smtClean="0"/>
              <a:t>… Most </a:t>
            </a:r>
            <a:r>
              <a:rPr lang="en-US" dirty="0"/>
              <a:t>importantly, we are proud of ourselves as people with disabilities. We claim our disabilities with pride as part of our identity. We are who we are: we are people with disabilities</a:t>
            </a:r>
            <a:r>
              <a:rPr lang="en-US" dirty="0" smtClean="0"/>
              <a:t>.” (Brown, 2002)</a:t>
            </a:r>
            <a:endParaRPr lang="en-US" dirty="0"/>
          </a:p>
          <a:p>
            <a:r>
              <a:rPr lang="en-US" dirty="0" smtClean="0"/>
              <a:t>Encouraging </a:t>
            </a:r>
            <a:r>
              <a:rPr lang="en-US" dirty="0" smtClean="0">
                <a:hlinkClick r:id="rId3"/>
              </a:rPr>
              <a:t>collective access</a:t>
            </a:r>
            <a:r>
              <a:rPr lang="en-US" dirty="0" smtClean="0"/>
              <a:t> </a:t>
            </a:r>
          </a:p>
          <a:p>
            <a:pPr lvl="1"/>
            <a:r>
              <a:rPr lang="en-US" dirty="0" smtClean="0"/>
              <a:t>“[F]</a:t>
            </a:r>
            <a:r>
              <a:rPr lang="en-US" dirty="0" err="1" smtClean="0"/>
              <a:t>lexibility</a:t>
            </a:r>
            <a:r>
              <a:rPr lang="en-US" dirty="0" smtClean="0"/>
              <a:t> </a:t>
            </a:r>
            <a:r>
              <a:rPr lang="en-US" dirty="0"/>
              <a:t>and creative nuance that go beyond able-bodied/minded normativity, to be in community with each </a:t>
            </a:r>
            <a:r>
              <a:rPr lang="en-US" dirty="0" smtClean="0"/>
              <a:t>other.” (Sins Invalid, 2015)</a:t>
            </a:r>
          </a:p>
          <a:p>
            <a:pPr lvl="1"/>
            <a:r>
              <a:rPr lang="en-US" dirty="0" smtClean="0"/>
              <a:t>Learn more about </a:t>
            </a:r>
            <a:r>
              <a:rPr lang="en-US" dirty="0" smtClean="0"/>
              <a:t>one </a:t>
            </a:r>
            <a:r>
              <a:rPr lang="en-US" dirty="0" smtClean="0"/>
              <a:t>application of collective access in Dr. Aimi </a:t>
            </a:r>
            <a:r>
              <a:rPr lang="en-US" dirty="0" err="1" smtClean="0"/>
              <a:t>Hamraie’s</a:t>
            </a:r>
            <a:r>
              <a:rPr lang="en-US" dirty="0" smtClean="0"/>
              <a:t> </a:t>
            </a:r>
            <a:r>
              <a:rPr lang="en-US" dirty="0" smtClean="0"/>
              <a:t>piece, “</a:t>
            </a:r>
            <a:r>
              <a:rPr lang="en-US" dirty="0" smtClean="0">
                <a:hlinkClick r:id="rId4"/>
              </a:rPr>
              <a:t>Designing Collective Access: A Feminist Disability Theory of Universal Design</a:t>
            </a:r>
            <a:r>
              <a:rPr lang="en-US" dirty="0" smtClean="0"/>
              <a:t>”. </a:t>
            </a:r>
          </a:p>
        </p:txBody>
      </p:sp>
      <p:sp>
        <p:nvSpPr>
          <p:cNvPr id="6" name="Rectangle 5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5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173609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Initiating Cultural Change in </a:t>
            </a:r>
            <a:r>
              <a:rPr lang="en-US" dirty="0" smtClean="0"/>
              <a:t>Anthropology (continued)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Going beyond ADA compliance to create a more accessible anthropology discipline</a:t>
            </a:r>
            <a:endParaRPr lang="en-US" dirty="0"/>
          </a:p>
          <a:p>
            <a:r>
              <a:rPr lang="en-US" dirty="0" smtClean="0"/>
              <a:t>Working with staff to build </a:t>
            </a:r>
            <a:r>
              <a:rPr lang="en-US" dirty="0"/>
              <a:t>accessibility &amp; accommodation protocols in all AAA </a:t>
            </a:r>
            <a:r>
              <a:rPr lang="en-US" dirty="0" smtClean="0"/>
              <a:t>projects</a:t>
            </a:r>
            <a:endParaRPr lang="en-US" dirty="0"/>
          </a:p>
          <a:p>
            <a:r>
              <a:rPr lang="en-US" dirty="0" smtClean="0"/>
              <a:t>Collaborating with and learning from Disabled, Deaf, Blind, Autistic, </a:t>
            </a:r>
            <a:r>
              <a:rPr lang="en-US" dirty="0" err="1" smtClean="0"/>
              <a:t>Neurodivergent</a:t>
            </a:r>
            <a:r>
              <a:rPr lang="en-US" dirty="0" smtClean="0"/>
              <a:t>, Mentally Ill, Chronically Ill, and other disability-adjacent community members </a:t>
            </a:r>
            <a:endParaRPr lang="en-US" dirty="0"/>
          </a:p>
        </p:txBody>
      </p:sp>
      <p:sp>
        <p:nvSpPr>
          <p:cNvPr id="4" name="Rectangle 3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3920746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AAA’s Accessibility Education &amp; Outreach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Developing and distributing resources for people to learn how to create more accessible presentations, events, documents, resources, materials, etc. </a:t>
            </a:r>
          </a:p>
          <a:p>
            <a:r>
              <a:rPr lang="en-US" dirty="0" smtClean="0"/>
              <a:t>Guiding and supporting AAA speakers in generating accessible presentations</a:t>
            </a:r>
          </a:p>
          <a:p>
            <a:r>
              <a:rPr lang="en-US" dirty="0"/>
              <a:t>#</a:t>
            </a:r>
            <a:r>
              <a:rPr lang="en-US" dirty="0" err="1"/>
              <a:t>AccessibleAnthro</a:t>
            </a:r>
            <a:endParaRPr lang="en-US" dirty="0"/>
          </a:p>
          <a:p>
            <a:pPr lvl="1"/>
            <a:r>
              <a:rPr lang="en-US" dirty="0"/>
              <a:t>On social media via Twitter, Instagram, Facebook, and LinkedIn</a:t>
            </a:r>
          </a:p>
          <a:p>
            <a:pPr lvl="1"/>
            <a:r>
              <a:rPr lang="en-US" dirty="0"/>
              <a:t>Through </a:t>
            </a:r>
            <a:r>
              <a:rPr lang="en-US" i="1" dirty="0"/>
              <a:t>Anthropology News</a:t>
            </a:r>
            <a:endParaRPr lang="en-US" dirty="0"/>
          </a:p>
          <a:p>
            <a:pPr lvl="1"/>
            <a:r>
              <a:rPr lang="en-US" dirty="0"/>
              <a:t>Through </a:t>
            </a:r>
            <a:r>
              <a:rPr lang="en-US" i="1" dirty="0"/>
              <a:t>Weekend Reads</a:t>
            </a: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2709163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How We’re Making AAA More Accessible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5955"/>
          </a:xfrm>
        </p:spPr>
        <p:txBody>
          <a:bodyPr>
            <a:normAutofit fontScale="85000" lnSpcReduction="10000"/>
          </a:bodyPr>
          <a:lstStyle/>
          <a:p>
            <a:pPr>
              <a:lnSpc>
                <a:spcPct val="120000"/>
              </a:lnSpc>
            </a:pPr>
            <a:r>
              <a:rPr lang="en-US" b="1" dirty="0" smtClean="0"/>
              <a:t>At in-person meetings </a:t>
            </a:r>
            <a:r>
              <a:rPr lang="en-US" dirty="0" smtClean="0"/>
              <a:t>– developing a clear accommodations protocol, providing ASL interpreters and CART captioning for plenary events, establishing a scent-free meeting space, identifying prayer and quiet rooms, designating all-gender restrooms, &amp; providing accessibility tools, such as yoga mats, ear plugs, stim tools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At webinars and virtual events</a:t>
            </a:r>
            <a:r>
              <a:rPr lang="en-US" dirty="0" smtClean="0"/>
              <a:t> – training presenters in accessibility, providing CART captioning, inquiring about access needs &amp; fulfilling accommodations requests</a:t>
            </a:r>
          </a:p>
          <a:p>
            <a:pPr>
              <a:lnSpc>
                <a:spcPct val="120000"/>
              </a:lnSpc>
            </a:pPr>
            <a:r>
              <a:rPr lang="en-US" b="1" dirty="0" smtClean="0"/>
              <a:t>In our publications and communications</a:t>
            </a:r>
            <a:r>
              <a:rPr lang="en-US" dirty="0" smtClean="0"/>
              <a:t> – including alt text and image descriptions</a:t>
            </a:r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88421967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is… 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… more than legal compliance, </a:t>
            </a:r>
          </a:p>
          <a:p>
            <a:r>
              <a:rPr lang="en-US" dirty="0" smtClean="0"/>
              <a:t>… an ongoing and changing effort, </a:t>
            </a:r>
          </a:p>
          <a:p>
            <a:r>
              <a:rPr lang="en-US" dirty="0" smtClean="0"/>
              <a:t>… potentially challenging,</a:t>
            </a:r>
          </a:p>
          <a:p>
            <a:r>
              <a:rPr lang="en-US" dirty="0" smtClean="0"/>
              <a:t>… a community effort, which leads to cultural change,</a:t>
            </a:r>
            <a:r>
              <a:rPr lang="en-US" dirty="0"/>
              <a:t> </a:t>
            </a:r>
            <a:r>
              <a:rPr lang="en-US" dirty="0" smtClean="0"/>
              <a:t>and</a:t>
            </a:r>
          </a:p>
          <a:p>
            <a:r>
              <a:rPr lang="en-US" dirty="0" smtClean="0"/>
              <a:t>… necessary for a more just and equitable AAA, anthropological discipline, and world.</a:t>
            </a:r>
          </a:p>
        </p:txBody>
      </p:sp>
      <p:sp>
        <p:nvSpPr>
          <p:cNvPr id="7" name="Rectangle 6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3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587346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 title="White background"/>
          <p:cNvSpPr/>
          <p:nvPr/>
        </p:nvSpPr>
        <p:spPr>
          <a:xfrm>
            <a:off x="0" y="4583540"/>
            <a:ext cx="12192000" cy="1260809"/>
          </a:xfrm>
          <a:prstGeom prst="rect">
            <a:avLst/>
          </a:prstGeom>
          <a:ln>
            <a:solidFill>
              <a:schemeClr val="bg1"/>
            </a:solidFill>
          </a:ln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en-US" dirty="0" smtClean="0"/>
              <a:t>Questions?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4759743"/>
            <a:ext cx="10515600" cy="866273"/>
          </a:xfrm>
        </p:spPr>
        <p:txBody>
          <a:bodyPr/>
          <a:lstStyle/>
          <a:p>
            <a:r>
              <a:rPr lang="en-US" dirty="0" smtClean="0">
                <a:solidFill>
                  <a:schemeClr val="tx1"/>
                </a:solidFill>
              </a:rPr>
              <a:t>Learn </a:t>
            </a:r>
            <a:r>
              <a:rPr lang="en-US" dirty="0">
                <a:solidFill>
                  <a:schemeClr val="tx1"/>
                </a:solidFill>
              </a:rPr>
              <a:t>more about accessibility on our accessibility webpage </a:t>
            </a:r>
            <a:r>
              <a:rPr lang="en-US" dirty="0" smtClean="0">
                <a:solidFill>
                  <a:schemeClr val="tx1"/>
                </a:solidFill>
              </a:rPr>
              <a:t>at </a:t>
            </a:r>
            <a:r>
              <a:rPr lang="en-US" dirty="0" smtClean="0">
                <a:solidFill>
                  <a:schemeClr val="tx1"/>
                </a:solidFill>
                <a:hlinkClick r:id="rId3" tooltip="AAA Accessibility Page"/>
              </a:rPr>
              <a:t>www.americananthro.org/accessibility</a:t>
            </a:r>
            <a:r>
              <a:rPr lang="en-US" dirty="0" smtClean="0">
                <a:solidFill>
                  <a:schemeClr val="tx1"/>
                </a:solidFill>
              </a:rPr>
              <a:t>!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4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3862160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Accessible Introduction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Name: </a:t>
            </a:r>
            <a:r>
              <a:rPr lang="en-US" dirty="0" smtClean="0"/>
              <a:t>Nell, CPACC</a:t>
            </a:r>
            <a:endParaRPr lang="en-US" dirty="0" smtClean="0"/>
          </a:p>
          <a:p>
            <a:r>
              <a:rPr lang="en-US" dirty="0" smtClean="0"/>
              <a:t>Pronouns: she/her/hers</a:t>
            </a:r>
          </a:p>
          <a:p>
            <a:r>
              <a:rPr lang="en-US" dirty="0" smtClean="0"/>
              <a:t>Visual description: A white woman with short black hair wearing a headset, thin-rimmed glasses, and a white button-up shirt with a tan virtual background with the AAA logo.</a:t>
            </a:r>
          </a:p>
          <a:p>
            <a:r>
              <a:rPr lang="en-US" dirty="0" smtClean="0"/>
              <a:t>Position and institution: Accessibility &amp; Meetings Coordinator for the AAA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397998957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Accessible slides available on </a:t>
            </a:r>
            <a:r>
              <a:rPr lang="en-US" dirty="0" smtClean="0">
                <a:hlinkClick r:id="rId2" tooltip="AAA Webinars Page"/>
              </a:rPr>
              <a:t>www.americananthro.org/webinars</a:t>
            </a:r>
            <a:r>
              <a:rPr lang="en-US" dirty="0" smtClean="0"/>
              <a:t> </a:t>
            </a:r>
          </a:p>
          <a:p>
            <a:r>
              <a:rPr lang="en-US" dirty="0" smtClean="0"/>
              <a:t>ASL interpretation is provided and will be prioritized during screen share.</a:t>
            </a:r>
          </a:p>
          <a:p>
            <a:r>
              <a:rPr lang="en-US" dirty="0" smtClean="0"/>
              <a:t>Professional CART captioning is available by switching on Facebook closed captions. </a:t>
            </a:r>
          </a:p>
          <a:p>
            <a:r>
              <a:rPr lang="en-US" dirty="0" smtClean="0"/>
              <a:t>Please ask questions and share comments during the live stream. We will respond to them following the slides presentation.</a:t>
            </a:r>
          </a:p>
          <a:p>
            <a:r>
              <a:rPr lang="en-US" dirty="0" smtClean="0"/>
              <a:t>A recording of this livestream will be available on the </a:t>
            </a:r>
            <a:r>
              <a:rPr lang="en-US" dirty="0" smtClean="0">
                <a:hlinkClick r:id="rId3"/>
              </a:rPr>
              <a:t>AAA YouTube channel</a:t>
            </a:r>
            <a:r>
              <a:rPr lang="en-US" dirty="0" smtClean="0"/>
              <a:t> following the event by the end of next week.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831760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are we talking about today?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b="1" dirty="0" smtClean="0"/>
              <a:t>15</a:t>
            </a:r>
            <a:r>
              <a:rPr lang="en-US" b="1" dirty="0" smtClean="0"/>
              <a:t> </a:t>
            </a:r>
            <a:r>
              <a:rPr lang="en-US" b="1" dirty="0" smtClean="0"/>
              <a:t>minutes: 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Accessibility &amp; Disability Basics</a:t>
            </a:r>
            <a:endParaRPr lang="en-US" dirty="0"/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A Brief History of Accessibility at AAA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What </a:t>
            </a:r>
            <a:r>
              <a:rPr lang="en-US" dirty="0" smtClean="0"/>
              <a:t>is AAA Doing?</a:t>
            </a:r>
            <a:endParaRPr lang="en-US" dirty="0" smtClean="0"/>
          </a:p>
          <a:p>
            <a:pPr marL="0" indent="0">
              <a:buNone/>
            </a:pPr>
            <a:r>
              <a:rPr lang="en-US" b="1" dirty="0" smtClean="0"/>
              <a:t>10 minutes: </a:t>
            </a:r>
          </a:p>
          <a:p>
            <a:pPr marL="514350" indent="-514350">
              <a:buFont typeface="+mj-lt"/>
              <a:buAutoNum type="arabicPeriod" startAt="4"/>
            </a:pPr>
            <a:r>
              <a:rPr lang="en-US" dirty="0" smtClean="0"/>
              <a:t>Questions?</a:t>
            </a:r>
          </a:p>
          <a:p>
            <a:pPr marL="514350" indent="-514350">
              <a:buFont typeface="+mj-lt"/>
              <a:buAutoNum type="arabicPeriod" startAt="4"/>
            </a:pPr>
            <a:endParaRPr lang="en-US" dirty="0"/>
          </a:p>
          <a:p>
            <a:pPr marL="514350" indent="-514350">
              <a:buFont typeface="+mj-lt"/>
              <a:buAutoNum type="arabicPeriod" startAt="4"/>
            </a:pPr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931700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Accessibility &amp; Disability Basics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/>
        <p:txBody>
          <a:bodyPr numCol="2"/>
          <a:lstStyle/>
          <a:p>
            <a:pPr algn="ctr"/>
            <a:r>
              <a:rPr lang="en-US" dirty="0" smtClean="0"/>
              <a:t>Language about Disability </a:t>
            </a:r>
            <a:br>
              <a:rPr lang="en-US" dirty="0" smtClean="0"/>
            </a:br>
            <a:r>
              <a:rPr lang="en-US" dirty="0" smtClean="0"/>
              <a:t>&amp; Accessibility</a:t>
            </a:r>
          </a:p>
          <a:p>
            <a:endParaRPr lang="en-US" dirty="0"/>
          </a:p>
          <a:p>
            <a:pPr algn="ctr"/>
            <a:r>
              <a:rPr lang="en-US" dirty="0" smtClean="0"/>
              <a:t>Types of Disabilities </a:t>
            </a:r>
            <a:br>
              <a:rPr lang="en-US" dirty="0" smtClean="0"/>
            </a:br>
            <a:r>
              <a:rPr lang="en-US" dirty="0" smtClean="0"/>
              <a:t>&amp; Access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26516893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Language about Disability </a:t>
            </a:r>
            <a:r>
              <a:rPr lang="en-US" dirty="0"/>
              <a:t>&amp;</a:t>
            </a:r>
            <a:r>
              <a:rPr lang="en-US" dirty="0" smtClean="0"/>
              <a:t> </a:t>
            </a:r>
            <a:r>
              <a:rPr lang="en-US" dirty="0" smtClean="0"/>
              <a:t>Accessibility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005955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Disabled people</a:t>
            </a:r>
            <a:r>
              <a:rPr lang="en-US" dirty="0"/>
              <a:t> </a:t>
            </a:r>
            <a:r>
              <a:rPr lang="en-US" dirty="0" smtClean="0"/>
              <a:t>(identity-first) AND </a:t>
            </a:r>
            <a:r>
              <a:rPr lang="en-US" b="1" dirty="0"/>
              <a:t>people with disabilities</a:t>
            </a:r>
            <a:r>
              <a:rPr lang="en-US" dirty="0"/>
              <a:t> </a:t>
            </a:r>
            <a:r>
              <a:rPr lang="en-US" dirty="0" smtClean="0"/>
              <a:t>(person-first</a:t>
            </a:r>
            <a:r>
              <a:rPr lang="en-US" dirty="0" smtClean="0"/>
              <a:t>) are both used by different members of the disability community</a:t>
            </a:r>
            <a:endParaRPr lang="en-US" dirty="0" smtClean="0"/>
          </a:p>
          <a:p>
            <a:r>
              <a:rPr lang="en-US" b="1" dirty="0" smtClean="0"/>
              <a:t>Accessibility </a:t>
            </a:r>
            <a:r>
              <a:rPr lang="en-US" dirty="0"/>
              <a:t>– the commitment to </a:t>
            </a:r>
            <a:r>
              <a:rPr lang="en-US" dirty="0" smtClean="0"/>
              <a:t>an </a:t>
            </a:r>
            <a:r>
              <a:rPr lang="en-US" dirty="0"/>
              <a:t>environment being initially designed </a:t>
            </a:r>
            <a:r>
              <a:rPr lang="en-US" dirty="0" smtClean="0"/>
              <a:t>so that </a:t>
            </a:r>
            <a:r>
              <a:rPr lang="en-US" dirty="0"/>
              <a:t>the greatest </a:t>
            </a:r>
            <a:r>
              <a:rPr lang="en-US" dirty="0" smtClean="0"/>
              <a:t>number </a:t>
            </a:r>
            <a:r>
              <a:rPr lang="en-US" dirty="0"/>
              <a:t>of people can participate without </a:t>
            </a:r>
            <a:r>
              <a:rPr lang="en-US" dirty="0" smtClean="0"/>
              <a:t>needing to later alter </a:t>
            </a:r>
            <a:r>
              <a:rPr lang="en-US" dirty="0"/>
              <a:t>the space </a:t>
            </a:r>
            <a:r>
              <a:rPr lang="en-US" dirty="0" smtClean="0"/>
              <a:t>to </a:t>
            </a:r>
            <a:r>
              <a:rPr lang="en-US" dirty="0"/>
              <a:t>meet individual </a:t>
            </a:r>
            <a:r>
              <a:rPr lang="en-US" dirty="0" smtClean="0"/>
              <a:t>needs</a:t>
            </a:r>
          </a:p>
          <a:p>
            <a:r>
              <a:rPr lang="en-US" b="1" dirty="0"/>
              <a:t>Accommodations</a:t>
            </a:r>
            <a:r>
              <a:rPr lang="en-US" dirty="0"/>
              <a:t> – individualized changes </a:t>
            </a:r>
            <a:r>
              <a:rPr lang="en-US" dirty="0" smtClean="0"/>
              <a:t>made </a:t>
            </a:r>
            <a:r>
              <a:rPr lang="en-US" dirty="0"/>
              <a:t>to </a:t>
            </a:r>
            <a:r>
              <a:rPr lang="en-US" dirty="0" smtClean="0"/>
              <a:t>an </a:t>
            </a:r>
            <a:r>
              <a:rPr lang="en-US" dirty="0"/>
              <a:t>environment after the initial design of a </a:t>
            </a:r>
            <a:r>
              <a:rPr lang="en-US" dirty="0" smtClean="0"/>
              <a:t>space upon a person’s request to meet their </a:t>
            </a:r>
            <a:r>
              <a:rPr lang="en-US" dirty="0" smtClean="0"/>
              <a:t>needs</a:t>
            </a:r>
          </a:p>
          <a:p>
            <a:r>
              <a:rPr lang="en-US" b="1" dirty="0" smtClean="0"/>
              <a:t>Access needs</a:t>
            </a:r>
            <a:r>
              <a:rPr lang="en-US" dirty="0" smtClean="0"/>
              <a:t> </a:t>
            </a:r>
            <a:r>
              <a:rPr lang="en-US" dirty="0"/>
              <a:t>– an individual’s environmental, behavioral, physical, attitudinal, and other needs as related to accessibility and </a:t>
            </a:r>
            <a:r>
              <a:rPr lang="en-US" dirty="0" smtClean="0"/>
              <a:t>accommodations</a:t>
            </a:r>
            <a:endParaRPr lang="en-US" dirty="0"/>
          </a:p>
          <a:p>
            <a:endParaRPr lang="en-US" dirty="0" smtClean="0"/>
          </a:p>
        </p:txBody>
      </p:sp>
      <p:sp>
        <p:nvSpPr>
          <p:cNvPr id="5" name="Rectangle 4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66094389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Types of Disabilities &amp; Access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19419" y="1841667"/>
            <a:ext cx="5181600" cy="4005955"/>
          </a:xfrm>
        </p:spPr>
        <p:txBody>
          <a:bodyPr>
            <a:noAutofit/>
          </a:bodyPr>
          <a:lstStyle/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900" b="1" u="sng" dirty="0" smtClean="0"/>
              <a:t>Examples of disability categories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D/deaf &amp; hard-of-hearing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Blind &amp; low vision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Mobility impairments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Psychiatric disabilities &amp; mental illness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Autism spectrum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Intellectual &amp; developmental disabilities (IDD)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Chronic illness &amp; chronic pain &amp; chronic fatigue </a:t>
            </a:r>
          </a:p>
          <a:p>
            <a:pPr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Learning disabilities</a:t>
            </a:r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900" b="1" dirty="0" smtClean="0"/>
              <a:t>Sometimes they overlap! People can have multiple disabilities.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half" idx="2"/>
          </p:nvPr>
        </p:nvSpPr>
        <p:spPr>
          <a:xfrm>
            <a:off x="6697578" y="1841667"/>
            <a:ext cx="5181600" cy="4005955"/>
          </a:xfrm>
        </p:spPr>
        <p:txBody>
          <a:bodyPr>
            <a:noAutofit/>
          </a:bodyPr>
          <a:lstStyle/>
          <a:p>
            <a:pPr marL="0" indent="0" fontAlgn="ctr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900" b="1" u="sng" dirty="0"/>
              <a:t>Examples </a:t>
            </a:r>
            <a:r>
              <a:rPr lang="en-US" sz="1900" b="1" u="sng" dirty="0" smtClean="0"/>
              <a:t>of types of </a:t>
            </a:r>
            <a:r>
              <a:rPr lang="en-US" sz="1900" b="1" u="sng" dirty="0"/>
              <a:t>access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/>
              <a:t>Physical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/>
              <a:t>Sensory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/>
              <a:t>Mental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/>
              <a:t>Emotional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/>
              <a:t>Cognitive</a:t>
            </a:r>
          </a:p>
          <a:p>
            <a:pPr marL="342900" indent="-342900">
              <a:lnSpc>
                <a:spcPct val="114000"/>
              </a:lnSpc>
              <a:spcBef>
                <a:spcPts val="0"/>
              </a:spcBef>
            </a:pPr>
            <a:r>
              <a:rPr lang="en-US" sz="1900" dirty="0" smtClean="0"/>
              <a:t>Linguistic</a:t>
            </a:r>
            <a:endParaRPr lang="en-US" sz="1900" dirty="0"/>
          </a:p>
          <a:p>
            <a:pPr marL="0" indent="0">
              <a:lnSpc>
                <a:spcPct val="114000"/>
              </a:lnSpc>
              <a:spcBef>
                <a:spcPts val="0"/>
              </a:spcBef>
              <a:buNone/>
            </a:pPr>
            <a:r>
              <a:rPr lang="en-US" sz="1900" b="1" dirty="0"/>
              <a:t>I</a:t>
            </a:r>
            <a:r>
              <a:rPr lang="en-US" sz="1900" b="1" dirty="0" smtClean="0"/>
              <a:t>t </a:t>
            </a:r>
            <a:r>
              <a:rPr lang="en-US" sz="1900" b="1" dirty="0"/>
              <a:t>isn’t just about the physical space</a:t>
            </a:r>
            <a:r>
              <a:rPr lang="en-US" sz="1900" b="1" dirty="0" smtClean="0"/>
              <a:t>!</a:t>
            </a:r>
            <a:endParaRPr lang="en-US" sz="1900" b="1" dirty="0"/>
          </a:p>
        </p:txBody>
      </p:sp>
      <p:sp>
        <p:nvSpPr>
          <p:cNvPr id="7" name="Rectangle 6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4993731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Brief History of Accessibility at </a:t>
            </a:r>
            <a:r>
              <a:rPr lang="en-US" dirty="0" smtClean="0"/>
              <a:t>AAA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2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5125413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Early Disability Advocacy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1992-1995: Commission on Disability developed and presented a report on improving accessibility services at the Annual Meeting </a:t>
            </a:r>
          </a:p>
          <a:p>
            <a:r>
              <a:rPr lang="en-US" dirty="0" smtClean="0"/>
              <a:t>2006</a:t>
            </a:r>
            <a:r>
              <a:rPr lang="en-US" dirty="0" smtClean="0"/>
              <a:t>: Disability Research Interest Group (DRIG) of Society of Medical Anthropology sent a </a:t>
            </a:r>
            <a:r>
              <a:rPr lang="en-US" dirty="0" smtClean="0"/>
              <a:t>letter to </a:t>
            </a:r>
            <a:r>
              <a:rPr lang="en-US" dirty="0" smtClean="0"/>
              <a:t>the Executive Board regarding meeting standards and outlining demands 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010219" y="5831580"/>
            <a:ext cx="6171561" cy="4001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algn="ctr"/>
            <a:r>
              <a:rPr lang="en-US" sz="2000" b="1" dirty="0" smtClean="0"/>
              <a:t>Accessible slides on </a:t>
            </a:r>
            <a:r>
              <a:rPr lang="en-US" sz="2000" b="1" dirty="0" smtClean="0">
                <a:hlinkClick r:id="rId3" tooltip="AAA Webinars Page"/>
              </a:rPr>
              <a:t>www.americananthro.org/webinars</a:t>
            </a:r>
            <a:endParaRPr lang="en-US" sz="2000" b="1" dirty="0"/>
          </a:p>
        </p:txBody>
      </p:sp>
    </p:spTree>
    <p:extLst>
      <p:ext uri="{BB962C8B-B14F-4D97-AF65-F5344CB8AC3E}">
        <p14:creationId xmlns:p14="http://schemas.microsoft.com/office/powerpoint/2010/main" val="10196361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AAA Theme">
      <a:dk1>
        <a:sysClr val="windowText" lastClr="000000"/>
      </a:dk1>
      <a:lt1>
        <a:sysClr val="window" lastClr="FFFFFF"/>
      </a:lt1>
      <a:dk2>
        <a:srgbClr val="262626"/>
      </a:dk2>
      <a:lt2>
        <a:srgbClr val="F2F2F2"/>
      </a:lt2>
      <a:accent1>
        <a:srgbClr val="BA0C2F"/>
      </a:accent1>
      <a:accent2>
        <a:srgbClr val="004976"/>
      </a:accent2>
      <a:accent3>
        <a:srgbClr val="818A8F"/>
      </a:accent3>
      <a:accent4>
        <a:srgbClr val="279989"/>
      </a:accent4>
      <a:accent5>
        <a:srgbClr val="ED8B00"/>
      </a:accent5>
      <a:accent6>
        <a:srgbClr val="CEB888"/>
      </a:accent6>
      <a:hlink>
        <a:srgbClr val="004976"/>
      </a:hlink>
      <a:folHlink>
        <a:srgbClr val="BA0C2F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12968</TotalTime>
  <Words>1031</Words>
  <Application>Microsoft Office PowerPoint</Application>
  <PresentationFormat>Widescreen</PresentationFormat>
  <Paragraphs>115</Paragraphs>
  <Slides>18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1" baseType="lpstr">
      <vt:lpstr>Arial</vt:lpstr>
      <vt:lpstr>Calibri</vt:lpstr>
      <vt:lpstr>Office Theme</vt:lpstr>
      <vt:lpstr>Accessibility at AAA</vt:lpstr>
      <vt:lpstr>Accessible Introduction</vt:lpstr>
      <vt:lpstr>Access Notes</vt:lpstr>
      <vt:lpstr>What are we talking about today?</vt:lpstr>
      <vt:lpstr>Accessibility &amp; Disability Basics</vt:lpstr>
      <vt:lpstr>Language about Disability &amp; Accessibility</vt:lpstr>
      <vt:lpstr>Types of Disabilities &amp; Access</vt:lpstr>
      <vt:lpstr>A Brief History of Accessibility at AAA</vt:lpstr>
      <vt:lpstr>Early Disability Advocacy</vt:lpstr>
      <vt:lpstr>Recent Disability Advocacy</vt:lpstr>
      <vt:lpstr>The Last Two Years</vt:lpstr>
      <vt:lpstr>What is AAA Doing?</vt:lpstr>
      <vt:lpstr>Initiating Cultural Change in Anthropology</vt:lpstr>
      <vt:lpstr>Initiating Cultural Change in Anthropology (continued)</vt:lpstr>
      <vt:lpstr>AAA’s Accessibility Education &amp; Outreach</vt:lpstr>
      <vt:lpstr>How We’re Making AAA More Accessible</vt:lpstr>
      <vt:lpstr>Accessibility is… </vt:lpstr>
      <vt:lpstr>Questions?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Nell Koneczny</dc:creator>
  <cp:lastModifiedBy>Nell Koneczny</cp:lastModifiedBy>
  <cp:revision>55</cp:revision>
  <dcterms:created xsi:type="dcterms:W3CDTF">2020-04-23T16:30:39Z</dcterms:created>
  <dcterms:modified xsi:type="dcterms:W3CDTF">2020-09-01T21:58:28Z</dcterms:modified>
</cp:coreProperties>
</file>