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58" r:id="rId4"/>
    <p:sldId id="257" r:id="rId5"/>
    <p:sldId id="265" r:id="rId6"/>
    <p:sldId id="261" r:id="rId7"/>
    <p:sldId id="278" r:id="rId8"/>
    <p:sldId id="267" r:id="rId9"/>
    <p:sldId id="272" r:id="rId10"/>
    <p:sldId id="273" r:id="rId11"/>
    <p:sldId id="274" r:id="rId12"/>
    <p:sldId id="268" r:id="rId13"/>
    <p:sldId id="279" r:id="rId14"/>
    <p:sldId id="280" r:id="rId15"/>
    <p:sldId id="270" r:id="rId16"/>
    <p:sldId id="275" r:id="rId17"/>
    <p:sldId id="276" r:id="rId18"/>
    <p:sldId id="27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976"/>
    <a:srgbClr val="BA0C2F"/>
    <a:srgbClr val="CEB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2442" autoAdjust="0"/>
  </p:normalViewPr>
  <p:slideViewPr>
    <p:cSldViewPr snapToGrid="0">
      <p:cViewPr varScale="1">
        <p:scale>
          <a:sx n="95" d="100"/>
          <a:sy n="95" d="100"/>
        </p:scale>
        <p:origin x="4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56DFC-7A38-4404-B59F-B5E3674B8D32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84DBD-E1CB-478E-87F9-4D0069819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1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1992-1995:</a:t>
            </a:r>
            <a:r>
              <a:rPr lang="en-US" baseline="0" dirty="0" smtClean="0"/>
              <a:t> </a:t>
            </a:r>
            <a:r>
              <a:rPr lang="en-US" dirty="0" smtClean="0"/>
              <a:t>Members: Gerald Gold, Louise Duval, Madelyn Iris, Devva Kasnitz, Joseph </a:t>
            </a:r>
            <a:r>
              <a:rPr lang="en-US" dirty="0" err="1" smtClean="0"/>
              <a:t>Kaufert</a:t>
            </a:r>
            <a:r>
              <a:rPr lang="en-US" dirty="0" smtClean="0"/>
              <a:t>, Linda </a:t>
            </a:r>
            <a:r>
              <a:rPr lang="en-US" dirty="0" err="1" smtClean="0"/>
              <a:t>Mittenss</a:t>
            </a:r>
            <a:endParaRPr lang="en-US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2006: drafted by Karen Nakamura and Sandy O’Neill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C84DBD-E1CB-478E-87F9-4D0069819E1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31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3E2E9-A89F-4CBD-A298-51A6861AD7D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13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C84DBD-E1CB-478E-87F9-4D0069819E1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20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6"/>
          </a:xfrm>
        </p:spPr>
        <p:txBody>
          <a:bodyPr/>
          <a:lstStyle>
            <a:lvl1pPr>
              <a:defRPr b="1">
                <a:solidFill>
                  <a:srgbClr val="004976"/>
                </a:solidFill>
              </a:defRPr>
            </a:lvl1pPr>
          </a:lstStyle>
          <a:p>
            <a:fld id="{3B1CB3A6-305A-4C01-85FB-2385D621F7C2}" type="datetimeFigureOut">
              <a:rPr lang="en-US" smtClean="0"/>
              <a:pPr/>
              <a:t>9/1/2020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122363"/>
            <a:ext cx="10668000" cy="4135438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9829800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9829800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rgbClr val="004976"/>
                </a:solidFill>
              </a:defRPr>
            </a:lvl1pPr>
          </a:lstStyle>
          <a:p>
            <a:fld id="{B2F6C783-D08D-48C8-AD32-B3240A4157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5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731546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CB3A6-305A-4C01-85FB-2385D621F7C2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C783-D08D-48C8-AD32-B3240A415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81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8724900" y="-1"/>
            <a:ext cx="3467100" cy="6176963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CB3A6-305A-4C01-85FB-2385D621F7C2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C783-D08D-48C8-AD32-B3240A415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7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731546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CB3A6-305A-4C01-85FB-2385D621F7C2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C783-D08D-48C8-AD32-B3240A415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628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709738"/>
            <a:ext cx="12192000" cy="4135438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CB3A6-305A-4C01-85FB-2385D621F7C2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C783-D08D-48C8-AD32-B3240A415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202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731546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CB3A6-305A-4C01-85FB-2385D621F7C2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C783-D08D-48C8-AD32-B3240A415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1731546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CB3A6-305A-4C01-85FB-2385D621F7C2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C783-D08D-48C8-AD32-B3240A415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41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1731546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CB3A6-305A-4C01-85FB-2385D621F7C2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C783-D08D-48C8-AD32-B3240A415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10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CB3A6-305A-4C01-85FB-2385D621F7C2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C783-D08D-48C8-AD32-B3240A415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8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365124"/>
            <a:ext cx="4772025" cy="1692275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CB3A6-305A-4C01-85FB-2385D621F7C2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C783-D08D-48C8-AD32-B3240A415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365124"/>
            <a:ext cx="4772025" cy="1692275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CB3A6-305A-4C01-85FB-2385D621F7C2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C783-D08D-48C8-AD32-B3240A415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499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4976"/>
                </a:solidFill>
              </a:defRPr>
            </a:lvl1pPr>
          </a:lstStyle>
          <a:p>
            <a:fld id="{3B1CB3A6-305A-4C01-85FB-2385D621F7C2}" type="datetimeFigureOut">
              <a:rPr lang="en-US" smtClean="0"/>
              <a:pPr/>
              <a:t>9/1/2020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4976"/>
                </a:solidFill>
              </a:defRPr>
            </a:lvl1pPr>
          </a:lstStyle>
          <a:p>
            <a:fld id="{B2F6C783-D08D-48C8-AD32-B3240A4157B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A red four line swirl, placed to the left of &quot;American Anthropological Association&quot; in black, all uppercase font, which is above &quot;Advancing Knowledge, Solving Human Problems&quot; in blue titlecase font." title="American Anthropological Association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179" y="6271042"/>
            <a:ext cx="3673642" cy="53574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0"/>
            <a:ext cx="12192000" cy="365125"/>
          </a:xfrm>
          <a:prstGeom prst="rect">
            <a:avLst/>
          </a:prstGeom>
          <a:solidFill>
            <a:srgbClr val="CEB8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0" y="5863263"/>
            <a:ext cx="12192000" cy="365125"/>
          </a:xfrm>
          <a:prstGeom prst="rect">
            <a:avLst/>
          </a:prstGeom>
          <a:solidFill>
            <a:srgbClr val="CEB8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1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ericananthro.org/webinars" TargetMode="External"/><Relationship Id="rId2" Type="http://schemas.openxmlformats.org/officeDocument/2006/relationships/hyperlink" Target="https://kduarte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nsinvalid.org/blog/10-principles-of-disability-justice" TargetMode="External"/><Relationship Id="rId2" Type="http://schemas.openxmlformats.org/officeDocument/2006/relationships/hyperlink" Target="https://dsq-sds.org/article/view/343/43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mericananthro.org/webinars" TargetMode="External"/><Relationship Id="rId4" Type="http://schemas.openxmlformats.org/officeDocument/2006/relationships/hyperlink" Target="https://dsq-sds.org/article/view/3871/3411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ericananthro.org/webinar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ericananthro.org/accessibilit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americananthro.org/webinar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xILdBMSveRTOjgkZoFL-vg" TargetMode="External"/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anthro.org/webinars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ericananthro.org/webinar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Accessibility at AAA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Thursday, September 3, 2020, 1 pm Eastern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1340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Disability Advocacy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2014-2015: Disability Access Working Group (DAWG) </a:t>
            </a:r>
            <a:r>
              <a:rPr lang="en-US" dirty="0" smtClean="0"/>
              <a:t>was formed </a:t>
            </a:r>
            <a:r>
              <a:rPr lang="en-US" dirty="0" smtClean="0"/>
              <a:t>by </a:t>
            </a:r>
            <a:r>
              <a:rPr lang="en-US" dirty="0"/>
              <a:t>Karen Nakamura and Rayna </a:t>
            </a:r>
            <a:r>
              <a:rPr lang="en-US" dirty="0" smtClean="0"/>
              <a:t>Rapp, DRIG </a:t>
            </a:r>
            <a:r>
              <a:rPr lang="en-US" dirty="0" smtClean="0"/>
              <a:t>members who joined the Executive </a:t>
            </a:r>
            <a:r>
              <a:rPr lang="en-US" dirty="0" smtClean="0"/>
              <a:t>Board</a:t>
            </a:r>
            <a:endParaRPr lang="en-US" dirty="0" smtClean="0"/>
          </a:p>
          <a:p>
            <a:pPr lvl="1"/>
            <a:r>
              <a:rPr lang="en-US" dirty="0" smtClean="0"/>
              <a:t>Developed a full report regarding accessibility and disability in the anthropology profession with </a:t>
            </a:r>
            <a:r>
              <a:rPr lang="en-US" dirty="0" smtClean="0"/>
              <a:t>recommendations for AAA</a:t>
            </a:r>
            <a:endParaRPr lang="en-US" dirty="0" smtClean="0"/>
          </a:p>
          <a:p>
            <a:pPr lvl="1"/>
            <a:r>
              <a:rPr lang="en-US" dirty="0" smtClean="0"/>
              <a:t>Ordered an independent audit of the Annual Meeting</a:t>
            </a:r>
          </a:p>
          <a:p>
            <a:r>
              <a:rPr lang="en-US" dirty="0" smtClean="0"/>
              <a:t>2016 and on: DRIG Accessibility Advocacy Committee worked with Executive Board and staff to address accessibility and disability issues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4160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Last Two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2018: </a:t>
            </a:r>
            <a:endParaRPr lang="en-US" dirty="0" smtClean="0"/>
          </a:p>
          <a:p>
            <a:pPr lvl="1"/>
            <a:r>
              <a:rPr lang="en-US" dirty="0" smtClean="0"/>
              <a:t>Partnered </a:t>
            </a:r>
            <a:r>
              <a:rPr lang="en-US" dirty="0"/>
              <a:t>with </a:t>
            </a:r>
            <a:r>
              <a:rPr lang="en-US" dirty="0" smtClean="0">
                <a:hlinkClick r:id="rId2"/>
              </a:rPr>
              <a:t>The </a:t>
            </a:r>
            <a:r>
              <a:rPr lang="en-US" dirty="0">
                <a:hlinkClick r:id="rId2"/>
              </a:rPr>
              <a:t>Kyle Duarte Company</a:t>
            </a:r>
            <a:r>
              <a:rPr lang="en-US" dirty="0"/>
              <a:t> for interpreting &amp; captioning at Annual </a:t>
            </a:r>
            <a:r>
              <a:rPr lang="en-US" dirty="0" smtClean="0"/>
              <a:t>Meeting</a:t>
            </a:r>
          </a:p>
          <a:p>
            <a:pPr lvl="1"/>
            <a:r>
              <a:rPr lang="en-US" dirty="0" smtClean="0"/>
              <a:t>DRIG collaborated with AAA Director of Meetings, Nate Wambold, to develop Accessibility &amp; Meetings Coordinator position</a:t>
            </a:r>
          </a:p>
          <a:p>
            <a:r>
              <a:rPr lang="en-US" dirty="0" smtClean="0"/>
              <a:t>2019: </a:t>
            </a:r>
          </a:p>
          <a:p>
            <a:pPr lvl="1"/>
            <a:r>
              <a:rPr lang="en-US" dirty="0" smtClean="0"/>
              <a:t>First Accessibility &amp; Meetings Coordinator hired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3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4354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smtClean="0"/>
              <a:t>AAA </a:t>
            </a:r>
            <a:r>
              <a:rPr lang="en-US" dirty="0" smtClean="0"/>
              <a:t>Doing?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542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Initiating Cultural Change in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05955"/>
          </a:xfrm>
        </p:spPr>
        <p:txBody>
          <a:bodyPr>
            <a:normAutofit fontScale="92500"/>
          </a:bodyPr>
          <a:lstStyle/>
          <a:p>
            <a:r>
              <a:rPr lang="en-US" dirty="0"/>
              <a:t>Supporting </a:t>
            </a:r>
            <a:r>
              <a:rPr lang="en-US" dirty="0">
                <a:hlinkClick r:id="rId2"/>
              </a:rPr>
              <a:t>disability culture</a:t>
            </a:r>
            <a:r>
              <a:rPr lang="en-US" dirty="0"/>
              <a:t> 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People with disabilities have forged a group identity. We share a common history of oppression and a common bond of resilience. </a:t>
            </a:r>
            <a:r>
              <a:rPr lang="en-US" dirty="0" smtClean="0"/>
              <a:t>… Most </a:t>
            </a:r>
            <a:r>
              <a:rPr lang="en-US" dirty="0"/>
              <a:t>importantly, we are proud of ourselves as people with disabilities. We claim our disabilities with pride as part of our identity. We are who we are: we are people with disabilities</a:t>
            </a:r>
            <a:r>
              <a:rPr lang="en-US" dirty="0" smtClean="0"/>
              <a:t>.” (Brown, 2002)</a:t>
            </a:r>
            <a:endParaRPr lang="en-US" dirty="0"/>
          </a:p>
          <a:p>
            <a:r>
              <a:rPr lang="en-US" dirty="0" smtClean="0"/>
              <a:t>Encouraging </a:t>
            </a:r>
            <a:r>
              <a:rPr lang="en-US" dirty="0" smtClean="0">
                <a:hlinkClick r:id="rId3"/>
              </a:rPr>
              <a:t>collective access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“[F]</a:t>
            </a:r>
            <a:r>
              <a:rPr lang="en-US" dirty="0" err="1" smtClean="0"/>
              <a:t>lexibility</a:t>
            </a:r>
            <a:r>
              <a:rPr lang="en-US" dirty="0" smtClean="0"/>
              <a:t> </a:t>
            </a:r>
            <a:r>
              <a:rPr lang="en-US" dirty="0"/>
              <a:t>and creative nuance that go beyond able-bodied/minded normativity, to be in community with each </a:t>
            </a:r>
            <a:r>
              <a:rPr lang="en-US" dirty="0" smtClean="0"/>
              <a:t>other.” (Sins Invalid, 2015)</a:t>
            </a:r>
          </a:p>
          <a:p>
            <a:pPr lvl="1"/>
            <a:r>
              <a:rPr lang="en-US" dirty="0" smtClean="0"/>
              <a:t>Learn more about </a:t>
            </a:r>
            <a:r>
              <a:rPr lang="en-US" dirty="0" smtClean="0"/>
              <a:t>one </a:t>
            </a:r>
            <a:r>
              <a:rPr lang="en-US" dirty="0" smtClean="0"/>
              <a:t>application of collective access in Dr. Aimi </a:t>
            </a:r>
            <a:r>
              <a:rPr lang="en-US" dirty="0" err="1" smtClean="0"/>
              <a:t>Hamraie’s</a:t>
            </a:r>
            <a:r>
              <a:rPr lang="en-US" dirty="0" smtClean="0"/>
              <a:t> </a:t>
            </a:r>
            <a:r>
              <a:rPr lang="en-US" dirty="0" smtClean="0"/>
              <a:t>piece, “</a:t>
            </a:r>
            <a:r>
              <a:rPr lang="en-US" dirty="0" smtClean="0">
                <a:hlinkClick r:id="rId4"/>
              </a:rPr>
              <a:t>Designing Collective Access: A Feminist Disability Theory of Universal Design</a:t>
            </a:r>
            <a:r>
              <a:rPr lang="en-US" dirty="0" smtClean="0"/>
              <a:t>”. </a:t>
            </a:r>
          </a:p>
        </p:txBody>
      </p:sp>
      <p:sp>
        <p:nvSpPr>
          <p:cNvPr id="6" name="Rectangle 5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5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7360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Initiating Cultural Change in </a:t>
            </a:r>
            <a:r>
              <a:rPr lang="en-US" dirty="0" smtClean="0"/>
              <a:t>Anthropology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Going beyond ADA compliance to create a more accessible anthropology discipline</a:t>
            </a:r>
            <a:endParaRPr lang="en-US" dirty="0"/>
          </a:p>
          <a:p>
            <a:r>
              <a:rPr lang="en-US" dirty="0" smtClean="0"/>
              <a:t>Working with staff to build </a:t>
            </a:r>
            <a:r>
              <a:rPr lang="en-US" dirty="0"/>
              <a:t>accessibility &amp; accommodation protocols in all AAA </a:t>
            </a:r>
            <a:r>
              <a:rPr lang="en-US" dirty="0" smtClean="0"/>
              <a:t>projects</a:t>
            </a:r>
            <a:endParaRPr lang="en-US" dirty="0"/>
          </a:p>
          <a:p>
            <a:r>
              <a:rPr lang="en-US" dirty="0" smtClean="0"/>
              <a:t>Collaborating with and learning from Disabled, Deaf, Blind, Autistic, </a:t>
            </a:r>
            <a:r>
              <a:rPr lang="en-US" dirty="0" err="1" smtClean="0"/>
              <a:t>Neurodivergent</a:t>
            </a:r>
            <a:r>
              <a:rPr lang="en-US" dirty="0" smtClean="0"/>
              <a:t>, Mentally Ill, Chronically Ill, and other disability-adjacent community members 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9207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AAA’s Accessibility Education &amp; Outreach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Developing and distributing resources for people to learn how to create more accessible presentations, events, documents, resources, materials, etc. </a:t>
            </a:r>
          </a:p>
          <a:p>
            <a:r>
              <a:rPr lang="en-US" dirty="0" smtClean="0"/>
              <a:t>Guiding and supporting AAA speakers in generating accessible presentations</a:t>
            </a:r>
          </a:p>
          <a:p>
            <a:r>
              <a:rPr lang="en-US" dirty="0"/>
              <a:t>#</a:t>
            </a:r>
            <a:r>
              <a:rPr lang="en-US" dirty="0" err="1"/>
              <a:t>AccessibleAnthro</a:t>
            </a:r>
            <a:endParaRPr lang="en-US" dirty="0"/>
          </a:p>
          <a:p>
            <a:pPr lvl="1"/>
            <a:r>
              <a:rPr lang="en-US" dirty="0"/>
              <a:t>On social media via Twitter, Instagram, Facebook, and LinkedIn</a:t>
            </a:r>
          </a:p>
          <a:p>
            <a:pPr lvl="1"/>
            <a:r>
              <a:rPr lang="en-US" dirty="0"/>
              <a:t>Through </a:t>
            </a:r>
            <a:r>
              <a:rPr lang="en-US" i="1" dirty="0"/>
              <a:t>Anthropology News</a:t>
            </a:r>
            <a:endParaRPr lang="en-US" dirty="0"/>
          </a:p>
          <a:p>
            <a:pPr lvl="1"/>
            <a:r>
              <a:rPr lang="en-US" dirty="0"/>
              <a:t>Through </a:t>
            </a:r>
            <a:r>
              <a:rPr lang="en-US" i="1" dirty="0"/>
              <a:t>Weekend Reads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2709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We’re Making AAA More Accessible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0595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At in-person meetings </a:t>
            </a:r>
            <a:r>
              <a:rPr lang="en-US" dirty="0" smtClean="0"/>
              <a:t>– developing a clear accommodations protocol, providing ASL interpreters and CART captioning for plenary events, establishing a scent-free meeting space, identifying prayer and quiet rooms, designating all-gender restrooms, &amp; providing accessibility tools, such as yoga mats, ear plugs, stim tools</a:t>
            </a:r>
          </a:p>
          <a:p>
            <a:pPr>
              <a:lnSpc>
                <a:spcPct val="120000"/>
              </a:lnSpc>
            </a:pPr>
            <a:r>
              <a:rPr lang="en-US" b="1" dirty="0" smtClean="0"/>
              <a:t>At webinars and virtual events</a:t>
            </a:r>
            <a:r>
              <a:rPr lang="en-US" dirty="0" smtClean="0"/>
              <a:t> – training presenters in accessibility, providing CART captioning, inquiring about access needs &amp; fulfilling accommodations requests</a:t>
            </a:r>
          </a:p>
          <a:p>
            <a:pPr>
              <a:lnSpc>
                <a:spcPct val="120000"/>
              </a:lnSpc>
            </a:pPr>
            <a:r>
              <a:rPr lang="en-US" b="1" dirty="0" smtClean="0"/>
              <a:t>In our publications and communications</a:t>
            </a:r>
            <a:r>
              <a:rPr lang="en-US" dirty="0" smtClean="0"/>
              <a:t> – including alt text and image descriptions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8421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Accessibility is…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more than legal compliance, </a:t>
            </a:r>
          </a:p>
          <a:p>
            <a:r>
              <a:rPr lang="en-US" dirty="0" smtClean="0"/>
              <a:t>… an ongoing and changing effort, </a:t>
            </a:r>
          </a:p>
          <a:p>
            <a:r>
              <a:rPr lang="en-US" dirty="0" smtClean="0"/>
              <a:t>… potentially challenging,</a:t>
            </a:r>
          </a:p>
          <a:p>
            <a:r>
              <a:rPr lang="en-US" dirty="0" smtClean="0"/>
              <a:t>… a community effort, which leads to cultural change,</a:t>
            </a:r>
            <a:r>
              <a:rPr lang="en-US" dirty="0"/>
              <a:t> </a:t>
            </a:r>
            <a:r>
              <a:rPr lang="en-US" dirty="0" smtClean="0"/>
              <a:t>and</a:t>
            </a:r>
          </a:p>
          <a:p>
            <a:r>
              <a:rPr lang="en-US" dirty="0" smtClean="0"/>
              <a:t>… necessary for a more just and equitable AAA, anthropological discipline, and world.</a:t>
            </a:r>
          </a:p>
        </p:txBody>
      </p:sp>
      <p:sp>
        <p:nvSpPr>
          <p:cNvPr id="7" name="Rectangle 6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3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5873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title="White background"/>
          <p:cNvSpPr/>
          <p:nvPr/>
        </p:nvSpPr>
        <p:spPr>
          <a:xfrm>
            <a:off x="0" y="4583540"/>
            <a:ext cx="12192000" cy="12608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759743"/>
            <a:ext cx="10515600" cy="86627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Learn </a:t>
            </a:r>
            <a:r>
              <a:rPr lang="en-US" dirty="0">
                <a:solidFill>
                  <a:schemeClr val="tx1"/>
                </a:solidFill>
              </a:rPr>
              <a:t>more about accessibility on our accessibility webpage </a:t>
            </a:r>
            <a:r>
              <a:rPr lang="en-US" dirty="0" smtClean="0">
                <a:solidFill>
                  <a:schemeClr val="tx1"/>
                </a:solidFill>
              </a:rPr>
              <a:t>at </a:t>
            </a:r>
            <a:r>
              <a:rPr lang="en-US" dirty="0" smtClean="0">
                <a:solidFill>
                  <a:schemeClr val="tx1"/>
                </a:solidFill>
                <a:hlinkClick r:id="rId3" tooltip="AAA Accessibility Page"/>
              </a:rPr>
              <a:t>www.americananthro.org/accessibility</a:t>
            </a:r>
            <a:r>
              <a:rPr lang="en-US" dirty="0" smtClean="0">
                <a:solidFill>
                  <a:schemeClr val="tx1"/>
                </a:solidFill>
              </a:rPr>
              <a:t>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4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8621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Accessible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Name: </a:t>
            </a:r>
            <a:r>
              <a:rPr lang="en-US" dirty="0" smtClean="0"/>
              <a:t>Nell, CPACC</a:t>
            </a:r>
            <a:endParaRPr lang="en-US" dirty="0" smtClean="0"/>
          </a:p>
          <a:p>
            <a:r>
              <a:rPr lang="en-US" dirty="0" smtClean="0"/>
              <a:t>Pronouns: she/her/hers</a:t>
            </a:r>
          </a:p>
          <a:p>
            <a:r>
              <a:rPr lang="en-US" dirty="0" smtClean="0"/>
              <a:t>Visual description: A white woman with short black hair wearing a headset, thin-rimmed glasses, and a white button-up shirt with a tan virtual background with the AAA logo.</a:t>
            </a:r>
          </a:p>
          <a:p>
            <a:r>
              <a:rPr lang="en-US" dirty="0" smtClean="0"/>
              <a:t>Position and institution: Accessibility &amp; Meetings Coordinator for the AAA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7998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Accessible slides available on </a:t>
            </a:r>
            <a:r>
              <a:rPr lang="en-US" dirty="0" smtClean="0">
                <a:hlinkClick r:id="rId2" tooltip="AAA Webinars Page"/>
              </a:rPr>
              <a:t>www.americananthro.org/webinars</a:t>
            </a:r>
            <a:r>
              <a:rPr lang="en-US" dirty="0" smtClean="0"/>
              <a:t> </a:t>
            </a:r>
          </a:p>
          <a:p>
            <a:r>
              <a:rPr lang="en-US" dirty="0" smtClean="0"/>
              <a:t>ASL interpretation is provided and will be prioritized during screen share.</a:t>
            </a:r>
          </a:p>
          <a:p>
            <a:r>
              <a:rPr lang="en-US" dirty="0" smtClean="0"/>
              <a:t>Professional CART captioning is available by switching on Facebook closed captions. </a:t>
            </a:r>
          </a:p>
          <a:p>
            <a:r>
              <a:rPr lang="en-US" dirty="0" smtClean="0"/>
              <a:t>Please ask questions and share comments during the live stream. We will respond to them following the slides presentation.</a:t>
            </a:r>
          </a:p>
          <a:p>
            <a:r>
              <a:rPr lang="en-US" dirty="0" smtClean="0"/>
              <a:t>A recording of this livestream will be available on the </a:t>
            </a:r>
            <a:r>
              <a:rPr lang="en-US" dirty="0" smtClean="0">
                <a:hlinkClick r:id="rId3"/>
              </a:rPr>
              <a:t>AAA YouTube channel</a:t>
            </a:r>
            <a:r>
              <a:rPr lang="en-US" dirty="0" smtClean="0"/>
              <a:t> following the event by the end of next week.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17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we talking about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15</a:t>
            </a:r>
            <a:r>
              <a:rPr lang="en-US" b="1" dirty="0" smtClean="0"/>
              <a:t> </a:t>
            </a:r>
            <a:r>
              <a:rPr lang="en-US" b="1" dirty="0" smtClean="0"/>
              <a:t>minutes: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Accessibility &amp; Disability Basics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Brief History of Accessibility at AAA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 smtClean="0"/>
              <a:t>is AAA Doing?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10 minutes: 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Questions?</a:t>
            </a:r>
          </a:p>
          <a:p>
            <a:pPr marL="514350" indent="-514350">
              <a:buFont typeface="+mj-lt"/>
              <a:buAutoNum type="arabicPeriod" startAt="4"/>
            </a:pPr>
            <a:endParaRPr lang="en-US" dirty="0"/>
          </a:p>
          <a:p>
            <a:pPr marL="514350" indent="-514350">
              <a:buFont typeface="+mj-lt"/>
              <a:buAutoNum type="arabicPeriod" startAt="4"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9317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Accessibility &amp; Disability Basics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numCol="2"/>
          <a:lstStyle/>
          <a:p>
            <a:pPr algn="ctr"/>
            <a:r>
              <a:rPr lang="en-US" dirty="0" smtClean="0"/>
              <a:t>Language about Disability </a:t>
            </a:r>
            <a:br>
              <a:rPr lang="en-US" dirty="0" smtClean="0"/>
            </a:br>
            <a:r>
              <a:rPr lang="en-US" dirty="0" smtClean="0"/>
              <a:t>&amp; Accessibility</a:t>
            </a:r>
          </a:p>
          <a:p>
            <a:endParaRPr lang="en-US" dirty="0"/>
          </a:p>
          <a:p>
            <a:pPr algn="ctr"/>
            <a:r>
              <a:rPr lang="en-US" dirty="0" smtClean="0"/>
              <a:t>Types of Disabilities </a:t>
            </a:r>
            <a:br>
              <a:rPr lang="en-US" dirty="0" smtClean="0"/>
            </a:br>
            <a:r>
              <a:rPr lang="en-US" dirty="0" smtClean="0"/>
              <a:t>&amp; Access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5168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Language about Disability </a:t>
            </a:r>
            <a:r>
              <a:rPr lang="en-US" dirty="0"/>
              <a:t>&amp;</a:t>
            </a:r>
            <a:r>
              <a:rPr lang="en-US" dirty="0" smtClean="0"/>
              <a:t> </a:t>
            </a:r>
            <a:r>
              <a:rPr lang="en-US" dirty="0" smtClean="0"/>
              <a:t>Accessibility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0595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Disabled people</a:t>
            </a:r>
            <a:r>
              <a:rPr lang="en-US" dirty="0"/>
              <a:t> </a:t>
            </a:r>
            <a:r>
              <a:rPr lang="en-US" dirty="0" smtClean="0"/>
              <a:t>(identity-first) AND </a:t>
            </a:r>
            <a:r>
              <a:rPr lang="en-US" b="1" dirty="0"/>
              <a:t>people with disabilities</a:t>
            </a:r>
            <a:r>
              <a:rPr lang="en-US" dirty="0"/>
              <a:t> </a:t>
            </a:r>
            <a:r>
              <a:rPr lang="en-US" dirty="0" smtClean="0"/>
              <a:t>(person-first</a:t>
            </a:r>
            <a:r>
              <a:rPr lang="en-US" dirty="0" smtClean="0"/>
              <a:t>) are both used by different members of the disability community</a:t>
            </a:r>
            <a:endParaRPr lang="en-US" dirty="0" smtClean="0"/>
          </a:p>
          <a:p>
            <a:r>
              <a:rPr lang="en-US" b="1" dirty="0" smtClean="0"/>
              <a:t>Accessibility </a:t>
            </a:r>
            <a:r>
              <a:rPr lang="en-US" dirty="0"/>
              <a:t>– the commitment to </a:t>
            </a:r>
            <a:r>
              <a:rPr lang="en-US" dirty="0" smtClean="0"/>
              <a:t>an </a:t>
            </a:r>
            <a:r>
              <a:rPr lang="en-US" dirty="0"/>
              <a:t>environment being initially designed </a:t>
            </a:r>
            <a:r>
              <a:rPr lang="en-US" dirty="0" smtClean="0"/>
              <a:t>so that </a:t>
            </a:r>
            <a:r>
              <a:rPr lang="en-US" dirty="0"/>
              <a:t>the greatest </a:t>
            </a:r>
            <a:r>
              <a:rPr lang="en-US" dirty="0" smtClean="0"/>
              <a:t>number </a:t>
            </a:r>
            <a:r>
              <a:rPr lang="en-US" dirty="0"/>
              <a:t>of people can participate without </a:t>
            </a:r>
            <a:r>
              <a:rPr lang="en-US" dirty="0" smtClean="0"/>
              <a:t>needing to later alter </a:t>
            </a:r>
            <a:r>
              <a:rPr lang="en-US" dirty="0"/>
              <a:t>the space </a:t>
            </a:r>
            <a:r>
              <a:rPr lang="en-US" dirty="0" smtClean="0"/>
              <a:t>to </a:t>
            </a:r>
            <a:r>
              <a:rPr lang="en-US" dirty="0"/>
              <a:t>meet individual </a:t>
            </a:r>
            <a:r>
              <a:rPr lang="en-US" dirty="0" smtClean="0"/>
              <a:t>needs</a:t>
            </a:r>
          </a:p>
          <a:p>
            <a:r>
              <a:rPr lang="en-US" b="1" dirty="0"/>
              <a:t>Accommodations</a:t>
            </a:r>
            <a:r>
              <a:rPr lang="en-US" dirty="0"/>
              <a:t> – individualized changes </a:t>
            </a:r>
            <a:r>
              <a:rPr lang="en-US" dirty="0" smtClean="0"/>
              <a:t>made </a:t>
            </a:r>
            <a:r>
              <a:rPr lang="en-US" dirty="0"/>
              <a:t>to </a:t>
            </a:r>
            <a:r>
              <a:rPr lang="en-US" dirty="0" smtClean="0"/>
              <a:t>an </a:t>
            </a:r>
            <a:r>
              <a:rPr lang="en-US" dirty="0"/>
              <a:t>environment after the initial design of a </a:t>
            </a:r>
            <a:r>
              <a:rPr lang="en-US" dirty="0" smtClean="0"/>
              <a:t>space upon a person’s request to meet their </a:t>
            </a:r>
            <a:r>
              <a:rPr lang="en-US" dirty="0" smtClean="0"/>
              <a:t>needs</a:t>
            </a:r>
          </a:p>
          <a:p>
            <a:r>
              <a:rPr lang="en-US" b="1" dirty="0" smtClean="0"/>
              <a:t>Access needs</a:t>
            </a:r>
            <a:r>
              <a:rPr lang="en-US" dirty="0" smtClean="0"/>
              <a:t> </a:t>
            </a:r>
            <a:r>
              <a:rPr lang="en-US" dirty="0"/>
              <a:t>– an individual’s environmental, behavioral, physical, attitudinal, and other needs as related to accessibility and </a:t>
            </a:r>
            <a:r>
              <a:rPr lang="en-US" dirty="0" smtClean="0"/>
              <a:t>accommodations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6094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Disabilities &amp;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419" y="1841667"/>
            <a:ext cx="5181600" cy="4005955"/>
          </a:xfrm>
        </p:spPr>
        <p:txBody>
          <a:bodyPr>
            <a:noAutofit/>
          </a:bodyPr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1900" b="1" u="sng" dirty="0" smtClean="0"/>
              <a:t>Examples of disability categories 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1900" dirty="0" smtClean="0"/>
              <a:t>D/deaf &amp; hard-of-hearing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1900" dirty="0" smtClean="0"/>
              <a:t>Blind &amp; low vision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1900" dirty="0" smtClean="0"/>
              <a:t>Mobility impairments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1900" dirty="0" smtClean="0"/>
              <a:t>Psychiatric disabilities &amp; mental illness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1900" dirty="0" smtClean="0"/>
              <a:t>Autism spectrum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1900" dirty="0" smtClean="0"/>
              <a:t>Intellectual &amp; developmental disabilities (IDD)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1900" dirty="0" smtClean="0"/>
              <a:t>Chronic illness &amp; chronic pain &amp; chronic fatigue 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1900" dirty="0" smtClean="0"/>
              <a:t>Learning disabilities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1900" b="1" dirty="0" smtClean="0"/>
              <a:t>Sometimes they overlap! People can have multiple disabilities.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6697578" y="1841667"/>
            <a:ext cx="5181600" cy="4005955"/>
          </a:xfrm>
        </p:spPr>
        <p:txBody>
          <a:bodyPr>
            <a:noAutofit/>
          </a:bodyPr>
          <a:lstStyle/>
          <a:p>
            <a:pPr marL="0" indent="0" font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1900" b="1" u="sng" dirty="0"/>
              <a:t>Examples </a:t>
            </a:r>
            <a:r>
              <a:rPr lang="en-US" sz="1900" b="1" u="sng" dirty="0" smtClean="0"/>
              <a:t>of types of </a:t>
            </a:r>
            <a:r>
              <a:rPr lang="en-US" sz="1900" b="1" u="sng" dirty="0"/>
              <a:t>access</a:t>
            </a:r>
          </a:p>
          <a:p>
            <a:pPr marL="342900" indent="-342900">
              <a:lnSpc>
                <a:spcPct val="114000"/>
              </a:lnSpc>
              <a:spcBef>
                <a:spcPts val="0"/>
              </a:spcBef>
            </a:pPr>
            <a:r>
              <a:rPr lang="en-US" sz="1900" dirty="0"/>
              <a:t>Physical</a:t>
            </a:r>
          </a:p>
          <a:p>
            <a:pPr marL="342900" indent="-342900">
              <a:lnSpc>
                <a:spcPct val="114000"/>
              </a:lnSpc>
              <a:spcBef>
                <a:spcPts val="0"/>
              </a:spcBef>
            </a:pPr>
            <a:r>
              <a:rPr lang="en-US" sz="1900" dirty="0"/>
              <a:t>Sensory</a:t>
            </a:r>
          </a:p>
          <a:p>
            <a:pPr marL="342900" indent="-342900">
              <a:lnSpc>
                <a:spcPct val="114000"/>
              </a:lnSpc>
              <a:spcBef>
                <a:spcPts val="0"/>
              </a:spcBef>
            </a:pPr>
            <a:r>
              <a:rPr lang="en-US" sz="1900" dirty="0"/>
              <a:t>Mental</a:t>
            </a:r>
          </a:p>
          <a:p>
            <a:pPr marL="342900" indent="-342900">
              <a:lnSpc>
                <a:spcPct val="114000"/>
              </a:lnSpc>
              <a:spcBef>
                <a:spcPts val="0"/>
              </a:spcBef>
            </a:pPr>
            <a:r>
              <a:rPr lang="en-US" sz="1900" dirty="0"/>
              <a:t>Emotional</a:t>
            </a:r>
          </a:p>
          <a:p>
            <a:pPr marL="342900" indent="-342900">
              <a:lnSpc>
                <a:spcPct val="114000"/>
              </a:lnSpc>
              <a:spcBef>
                <a:spcPts val="0"/>
              </a:spcBef>
            </a:pPr>
            <a:r>
              <a:rPr lang="en-US" sz="1900" dirty="0"/>
              <a:t>Cognitive</a:t>
            </a:r>
          </a:p>
          <a:p>
            <a:pPr marL="342900" indent="-342900">
              <a:lnSpc>
                <a:spcPct val="114000"/>
              </a:lnSpc>
              <a:spcBef>
                <a:spcPts val="0"/>
              </a:spcBef>
            </a:pPr>
            <a:r>
              <a:rPr lang="en-US" sz="1900" dirty="0" smtClean="0"/>
              <a:t>Linguistic</a:t>
            </a:r>
            <a:endParaRPr lang="en-US" sz="19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1900" b="1" dirty="0"/>
              <a:t>I</a:t>
            </a:r>
            <a:r>
              <a:rPr lang="en-US" sz="1900" b="1" dirty="0" smtClean="0"/>
              <a:t>t </a:t>
            </a:r>
            <a:r>
              <a:rPr lang="en-US" sz="1900" b="1" dirty="0"/>
              <a:t>isn’t just about the physical space</a:t>
            </a:r>
            <a:r>
              <a:rPr lang="en-US" sz="1900" b="1" dirty="0" smtClean="0"/>
              <a:t>!</a:t>
            </a:r>
            <a:endParaRPr lang="en-US" sz="1900" b="1" dirty="0"/>
          </a:p>
        </p:txBody>
      </p:sp>
      <p:sp>
        <p:nvSpPr>
          <p:cNvPr id="7" name="Rectangle 6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9937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Brief History of Accessibility at </a:t>
            </a:r>
            <a:r>
              <a:rPr lang="en-US" dirty="0" smtClean="0"/>
              <a:t>AAA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2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1254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Disability Advocacy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1992-1995: Commission on Disability developed and presented a report on improving accessibility services at the Annual Meeting </a:t>
            </a:r>
          </a:p>
          <a:p>
            <a:r>
              <a:rPr lang="en-US" dirty="0" smtClean="0"/>
              <a:t>2006</a:t>
            </a:r>
            <a:r>
              <a:rPr lang="en-US" dirty="0" smtClean="0"/>
              <a:t>: Disability Research Interest Group (DRIG) of Society of Medical Anthropology sent a </a:t>
            </a:r>
            <a:r>
              <a:rPr lang="en-US" dirty="0" smtClean="0"/>
              <a:t>letter to </a:t>
            </a:r>
            <a:r>
              <a:rPr lang="en-US" dirty="0" smtClean="0"/>
              <a:t>the Executive Board regarding meeting standards and outlining demands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10219" y="5831580"/>
            <a:ext cx="6171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Accessible slides on </a:t>
            </a:r>
            <a:r>
              <a:rPr lang="en-US" sz="2000" b="1" dirty="0" smtClean="0">
                <a:hlinkClick r:id="rId3" tooltip="AAA Webinars Page"/>
              </a:rPr>
              <a:t>www.americananthro.org/webinars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1963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AA Theme">
      <a:dk1>
        <a:sysClr val="windowText" lastClr="000000"/>
      </a:dk1>
      <a:lt1>
        <a:sysClr val="window" lastClr="FFFFFF"/>
      </a:lt1>
      <a:dk2>
        <a:srgbClr val="262626"/>
      </a:dk2>
      <a:lt2>
        <a:srgbClr val="F2F2F2"/>
      </a:lt2>
      <a:accent1>
        <a:srgbClr val="BA0C2F"/>
      </a:accent1>
      <a:accent2>
        <a:srgbClr val="004976"/>
      </a:accent2>
      <a:accent3>
        <a:srgbClr val="818A8F"/>
      </a:accent3>
      <a:accent4>
        <a:srgbClr val="279989"/>
      </a:accent4>
      <a:accent5>
        <a:srgbClr val="ED8B00"/>
      </a:accent5>
      <a:accent6>
        <a:srgbClr val="CEB888"/>
      </a:accent6>
      <a:hlink>
        <a:srgbClr val="004976"/>
      </a:hlink>
      <a:folHlink>
        <a:srgbClr val="BA0C2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12968</TotalTime>
  <Words>1031</Words>
  <Application>Microsoft Office PowerPoint</Application>
  <PresentationFormat>Widescreen</PresentationFormat>
  <Paragraphs>115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Accessibility at AAA</vt:lpstr>
      <vt:lpstr>Accessible Introduction</vt:lpstr>
      <vt:lpstr>Access Notes</vt:lpstr>
      <vt:lpstr>What are we talking about today?</vt:lpstr>
      <vt:lpstr>Accessibility &amp; Disability Basics</vt:lpstr>
      <vt:lpstr>Language about Disability &amp; Accessibility</vt:lpstr>
      <vt:lpstr>Types of Disabilities &amp; Access</vt:lpstr>
      <vt:lpstr>A Brief History of Accessibility at AAA</vt:lpstr>
      <vt:lpstr>Early Disability Advocacy</vt:lpstr>
      <vt:lpstr>Recent Disability Advocacy</vt:lpstr>
      <vt:lpstr>The Last Two Years</vt:lpstr>
      <vt:lpstr>What is AAA Doing?</vt:lpstr>
      <vt:lpstr>Initiating Cultural Change in Anthropology</vt:lpstr>
      <vt:lpstr>Initiating Cultural Change in Anthropology (continued)</vt:lpstr>
      <vt:lpstr>AAA’s Accessibility Education &amp; Outreach</vt:lpstr>
      <vt:lpstr>How We’re Making AAA More Accessible</vt:lpstr>
      <vt:lpstr>Accessibility is… </vt:lpstr>
      <vt:lpstr>Questions?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Nell Koneczny</dc:creator>
  <cp:lastModifiedBy>Nell Koneczny</cp:lastModifiedBy>
  <cp:revision>55</cp:revision>
  <dcterms:created xsi:type="dcterms:W3CDTF">2020-04-23T16:30:39Z</dcterms:created>
  <dcterms:modified xsi:type="dcterms:W3CDTF">2020-09-01T21:58:28Z</dcterms:modified>
</cp:coreProperties>
</file>