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1" r:id="rId6"/>
    <p:sldId id="262" r:id="rId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6CACC"/>
          </a:solidFill>
        </a:fill>
      </a:tcStyle>
    </a:wholeTbl>
    <a:band2H>
      <a:tcTxStyle/>
      <a:tcStyle>
        <a:tcBdr/>
        <a:fill>
          <a:solidFill>
            <a:srgbClr val="F3E6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7D9DB"/>
          </a:solidFill>
        </a:fill>
      </a:tcStyle>
    </a:wholeTbl>
    <a:band2H>
      <a:tcTxStyle/>
      <a:tcStyle>
        <a:tcBdr/>
        <a:fill>
          <a:solidFill>
            <a:srgbClr val="ECED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DE6D9"/>
          </a:solidFill>
        </a:fill>
      </a:tcStyle>
    </a:wholeTbl>
    <a:band2H>
      <a:tcTxStyle/>
      <a:tcStyle>
        <a:tcBdr/>
        <a:fill>
          <a:solidFill>
            <a:srgbClr val="F6F3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8"/>
  </p:normalViewPr>
  <p:slideViewPr>
    <p:cSldViewPr snapToGrid="0" snapToObjects="1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7" name="Shape 12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902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983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47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American Anthropological Association LogoPicture 12" descr="American Anthropological Association Logo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9179" y="6271042"/>
            <a:ext cx="3673643" cy="535741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Rectangle 14"/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Rectangle 15"/>
          <p:cNvSpPr/>
          <p:nvPr/>
        </p:nvSpPr>
        <p:spPr>
          <a:xfrm>
            <a:off x="0" y="5863263"/>
            <a:ext cx="12192000" cy="36512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Rectangle 7"/>
          <p:cNvSpPr/>
          <p:nvPr/>
        </p:nvSpPr>
        <p:spPr>
          <a:xfrm>
            <a:off x="0" y="1122363"/>
            <a:ext cx="10668000" cy="41354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Title Text"/>
          <p:cNvSpPr txBox="1">
            <a:spLocks noGrp="1"/>
          </p:cNvSpPr>
          <p:nvPr>
            <p:ph type="title"/>
          </p:nvPr>
        </p:nvSpPr>
        <p:spPr>
          <a:xfrm>
            <a:off x="838200" y="1122362"/>
            <a:ext cx="9829800" cy="23876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2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8200" y="3602037"/>
            <a:ext cx="9829800" cy="165576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b="1">
                <a:solidFill>
                  <a:srgbClr val="FFFFFF"/>
                </a:solidFill>
              </a:defRPr>
            </a:lvl1pPr>
            <a:lvl2pPr marL="0" indent="457200">
              <a:buSzTx/>
              <a:buFontTx/>
              <a:buNone/>
              <a:defRPr b="1">
                <a:solidFill>
                  <a:srgbClr val="FFFFFF"/>
                </a:solidFill>
              </a:defRPr>
            </a:lvl2pPr>
            <a:lvl3pPr marL="0" indent="914400">
              <a:buSzTx/>
              <a:buFontTx/>
              <a:buNone/>
              <a:defRPr b="1">
                <a:solidFill>
                  <a:srgbClr val="FFFFFF"/>
                </a:solidFill>
              </a:defRPr>
            </a:lvl3pPr>
            <a:lvl4pPr marL="0" indent="1371600">
              <a:buSzTx/>
              <a:buFontTx/>
              <a:buNone/>
              <a:defRPr b="1">
                <a:solidFill>
                  <a:srgbClr val="FFFFFF"/>
                </a:solidFill>
              </a:defRPr>
            </a:lvl4pPr>
            <a:lvl5pPr marL="0" indent="1828800">
              <a:buSzTx/>
              <a:buFontTx/>
              <a:buNone/>
              <a:defRPr b="1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American Anthropological Association LogoPicture 12" descr="American Anthropological Association Logo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9179" y="6271042"/>
            <a:ext cx="3673643" cy="535741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Rectangle 14"/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9" name="Rectangle 15"/>
          <p:cNvSpPr/>
          <p:nvPr/>
        </p:nvSpPr>
        <p:spPr>
          <a:xfrm>
            <a:off x="0" y="5863263"/>
            <a:ext cx="12192000" cy="36512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0" name="Rectangle 6"/>
          <p:cNvSpPr/>
          <p:nvPr/>
        </p:nvSpPr>
        <p:spPr>
          <a:xfrm>
            <a:off x="0" y="1709738"/>
            <a:ext cx="12192000" cy="413543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1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b="1">
                <a:solidFill>
                  <a:srgbClr val="FFFFFF"/>
                </a:solidFill>
              </a:defRPr>
            </a:lvl1pPr>
            <a:lvl2pPr marL="0" indent="457200">
              <a:buSzTx/>
              <a:buFontTx/>
              <a:buNone/>
              <a:defRPr b="1">
                <a:solidFill>
                  <a:srgbClr val="FFFFFF"/>
                </a:solidFill>
              </a:defRPr>
            </a:lvl2pPr>
            <a:lvl3pPr marL="0" indent="914400">
              <a:buSzTx/>
              <a:buFontTx/>
              <a:buNone/>
              <a:defRPr b="1">
                <a:solidFill>
                  <a:srgbClr val="FFFFFF"/>
                </a:solidFill>
              </a:defRPr>
            </a:lvl3pPr>
            <a:lvl4pPr marL="0" indent="1371600">
              <a:buSzTx/>
              <a:buFontTx/>
              <a:buNone/>
              <a:defRPr b="1">
                <a:solidFill>
                  <a:srgbClr val="FFFFFF"/>
                </a:solidFill>
              </a:defRPr>
            </a:lvl4pPr>
            <a:lvl5pPr marL="0" indent="1828800">
              <a:buSzTx/>
              <a:buFontTx/>
              <a:buNone/>
              <a:defRPr b="1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American Anthropological Association LogoPicture 12" descr="American Anthropological Association Logo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9179" y="6271042"/>
            <a:ext cx="3673643" cy="535741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Rectangle 14"/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2" name="Rectangle 15"/>
          <p:cNvSpPr/>
          <p:nvPr/>
        </p:nvSpPr>
        <p:spPr>
          <a:xfrm>
            <a:off x="0" y="5863263"/>
            <a:ext cx="12192000" cy="36512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3" name="Rectangle 7"/>
          <p:cNvSpPr/>
          <p:nvPr/>
        </p:nvSpPr>
        <p:spPr>
          <a:xfrm>
            <a:off x="0" y="-1"/>
            <a:ext cx="12192000" cy="1731548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American Anthropological Association LogoPicture 12" descr="American Anthropological Association Logo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9179" y="6271042"/>
            <a:ext cx="3673643" cy="535741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Rectangle 14"/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5" name="Rectangle 15"/>
          <p:cNvSpPr/>
          <p:nvPr/>
        </p:nvSpPr>
        <p:spPr>
          <a:xfrm>
            <a:off x="0" y="5863263"/>
            <a:ext cx="12192000" cy="36512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" name="Rectangle 9"/>
          <p:cNvSpPr/>
          <p:nvPr/>
        </p:nvSpPr>
        <p:spPr>
          <a:xfrm>
            <a:off x="0" y="-1"/>
            <a:ext cx="12192000" cy="1731548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American Anthropological Association LogoPicture 12" descr="American Anthropological Association Logo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9179" y="6271042"/>
            <a:ext cx="3673643" cy="535741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Rectangle 14"/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9" name="Rectangle 15"/>
          <p:cNvSpPr/>
          <p:nvPr/>
        </p:nvSpPr>
        <p:spPr>
          <a:xfrm>
            <a:off x="0" y="5863263"/>
            <a:ext cx="12192000" cy="36512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0" name="Rectangle 5"/>
          <p:cNvSpPr/>
          <p:nvPr/>
        </p:nvSpPr>
        <p:spPr>
          <a:xfrm>
            <a:off x="0" y="-1"/>
            <a:ext cx="12192000" cy="1731548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American Anthropological Association LogoPicture 12" descr="American Anthropological Association Logo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9179" y="6271042"/>
            <a:ext cx="3673643" cy="535741"/>
          </a:xfrm>
          <a:prstGeom prst="rect">
            <a:avLst/>
          </a:prstGeom>
          <a:ln w="12700">
            <a:miter lim="400000"/>
          </a:ln>
        </p:spPr>
      </p:pic>
      <p:sp>
        <p:nvSpPr>
          <p:cNvPr id="90" name="Rectangle 14"/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1" name="Rectangle 15"/>
          <p:cNvSpPr/>
          <p:nvPr/>
        </p:nvSpPr>
        <p:spPr>
          <a:xfrm>
            <a:off x="0" y="5863263"/>
            <a:ext cx="12192000" cy="36512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American Anthropological Association LogoPicture 12" descr="American Anthropological Association Logo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9179" y="6271042"/>
            <a:ext cx="3673643" cy="535741"/>
          </a:xfrm>
          <a:prstGeom prst="rect">
            <a:avLst/>
          </a:prstGeom>
          <a:ln w="12700">
            <a:miter lim="400000"/>
          </a:ln>
        </p:spPr>
      </p:pic>
      <p:sp>
        <p:nvSpPr>
          <p:cNvPr id="100" name="Rectangle 14"/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1" name="Rectangle 15"/>
          <p:cNvSpPr/>
          <p:nvPr/>
        </p:nvSpPr>
        <p:spPr>
          <a:xfrm>
            <a:off x="0" y="5863263"/>
            <a:ext cx="12192000" cy="36512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2" name="Rectangle 7"/>
          <p:cNvSpPr/>
          <p:nvPr/>
        </p:nvSpPr>
        <p:spPr>
          <a:xfrm>
            <a:off x="0" y="365124"/>
            <a:ext cx="4772025" cy="16922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3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0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1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American Anthropological Association LogoPicture 12" descr="American Anthropological Association Logo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9179" y="6271042"/>
            <a:ext cx="3673643" cy="535741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Rectangle 14"/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5" name="Rectangle 15"/>
          <p:cNvSpPr/>
          <p:nvPr/>
        </p:nvSpPr>
        <p:spPr>
          <a:xfrm>
            <a:off x="0" y="5863263"/>
            <a:ext cx="12192000" cy="36512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6" name="Rectangle 7"/>
          <p:cNvSpPr/>
          <p:nvPr/>
        </p:nvSpPr>
        <p:spPr>
          <a:xfrm>
            <a:off x="0" y="365124"/>
            <a:ext cx="4772025" cy="169227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18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1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merican Anthropological Association LogoPicture 12" descr="American Anthropological Association Logo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259179" y="6271042"/>
            <a:ext cx="3673643" cy="535741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14"/>
          <p:cNvSpPr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Rectangle 15"/>
          <p:cNvSpPr/>
          <p:nvPr/>
        </p:nvSpPr>
        <p:spPr>
          <a:xfrm>
            <a:off x="0" y="5863263"/>
            <a:ext cx="12192000" cy="365126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Rectangle 6"/>
          <p:cNvSpPr/>
          <p:nvPr/>
        </p:nvSpPr>
        <p:spPr>
          <a:xfrm>
            <a:off x="0" y="-1"/>
            <a:ext cx="12192000" cy="1731548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04292"/>
            <a:ext cx="258624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 b="1">
                <a:solidFill>
                  <a:schemeClr val="accent2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le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AAA Strategic Planning</a:t>
            </a:r>
            <a:endParaRPr dirty="0"/>
          </a:p>
        </p:txBody>
      </p:sp>
      <p:sp>
        <p:nvSpPr>
          <p:cNvPr id="130" name="Subtitle 2"/>
          <p:cNvSpPr txBox="1">
            <a:spLocks noGrp="1"/>
          </p:cNvSpPr>
          <p:nvPr>
            <p:ph type="subTitle" sz="quarter" idx="1"/>
          </p:nvPr>
        </p:nvSpPr>
        <p:spPr>
          <a:xfrm>
            <a:off x="838200" y="3602037"/>
            <a:ext cx="9829800" cy="165576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Town Hall – May 2021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itle 1"/>
          <p:cNvSpPr txBox="1">
            <a:spLocks noGrp="1"/>
          </p:cNvSpPr>
          <p:nvPr>
            <p:ph type="title"/>
          </p:nvPr>
        </p:nvSpPr>
        <p:spPr>
          <a:xfrm>
            <a:off x="535259" y="365125"/>
            <a:ext cx="11162369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Field of Dreams approach – Just say ‘No’</a:t>
            </a:r>
            <a:endParaRPr dirty="0"/>
          </a:p>
        </p:txBody>
      </p:sp>
      <p:pic>
        <p:nvPicPr>
          <p:cNvPr id="1032" name="Picture 8" descr="Six men wearing 1920s-era white pinstriped baseball uniforms emerge from a dense thicket of corn stalks taller than their heads, walking under a high cloud cover onto a lush green outfield lawn, from the 1988 film, Field of Dreams.">
            <a:extLst>
              <a:ext uri="{FF2B5EF4-FFF2-40B4-BE49-F238E27FC236}">
                <a16:creationId xmlns:a16="http://schemas.microsoft.com/office/drawing/2014/main" id="{2BAE00CA-F465-BC40-9C5C-A008E83ADC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995" y="1768745"/>
            <a:ext cx="7252010" cy="40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0198-6A43-ED47-A796-188DBD132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Foundational considerations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C12B85-7553-0B48-B224-B7E5293CD1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Mission</a:t>
            </a:r>
            <a:r>
              <a:rPr lang="en-US" dirty="0"/>
              <a:t> – advance the field as the discipline of research, practice, and teaching that increases our understanding of humankind, and applies this understanding to addressing the world’s most pressing problems.</a:t>
            </a:r>
          </a:p>
          <a:p>
            <a:r>
              <a:rPr lang="en-US" b="1" dirty="0"/>
              <a:t>Vision</a:t>
            </a:r>
            <a:r>
              <a:rPr lang="en-US" dirty="0"/>
              <a:t> – to enrich the discipline’s intellectual terrain, challenging ourselves to dismantle the barriers that have hobbled entry and career advancement for scholars and practitioners, with special focus on people from historically under-represented categories.</a:t>
            </a:r>
          </a:p>
          <a:p>
            <a:r>
              <a:rPr lang="en-US" b="1" dirty="0"/>
              <a:t>Core Values </a:t>
            </a:r>
            <a:r>
              <a:rPr lang="en-US" dirty="0"/>
              <a:t>– community, quality (intellectual as well as member services), breadth and diversity of content, accessibility, sustainability.</a:t>
            </a:r>
          </a:p>
        </p:txBody>
      </p:sp>
    </p:spTree>
    <p:extLst>
      <p:ext uri="{BB962C8B-B14F-4D97-AF65-F5344CB8AC3E}">
        <p14:creationId xmlns:p14="http://schemas.microsoft.com/office/powerpoint/2010/main" val="3886942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F937C-0213-E049-A92A-67D2936DD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Focus Areas, 2021-2026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0A220-B9F3-4045-BE40-D544F6416B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800" b="1" dirty="0">
                <a:latin typeface="+mj-ea"/>
              </a:rPr>
              <a:t>Knowledge Exchange</a:t>
            </a:r>
            <a:r>
              <a:rPr lang="en-US" sz="1800" dirty="0">
                <a:latin typeface="+mj-ea"/>
              </a:rPr>
              <a:t>: </a:t>
            </a:r>
            <a:r>
              <a:rPr lang="en-US" sz="1800" dirty="0">
                <a:effectLst/>
                <a:latin typeface="+mj-ea"/>
                <a:cs typeface="Times New Roman" panose="02020603050405020304" pitchFamily="18" charset="0"/>
              </a:rPr>
              <a:t>To promote the </a:t>
            </a:r>
            <a:r>
              <a:rPr lang="en-US" sz="1800" b="1" dirty="0">
                <a:effectLst/>
                <a:latin typeface="+mj-ea"/>
                <a:cs typeface="Times New Roman" panose="02020603050405020304" pitchFamily="18" charset="0"/>
              </a:rPr>
              <a:t>global exchange of anthropological knowledge </a:t>
            </a:r>
            <a:r>
              <a:rPr lang="en-US" sz="1800" dirty="0">
                <a:effectLst/>
                <a:latin typeface="+mj-ea"/>
                <a:cs typeface="Times New Roman" panose="02020603050405020304" pitchFamily="18" charset="0"/>
              </a:rPr>
              <a:t>and its practical implications through meetings, conferences, technical reports, visual and performance forms publishing activities that emphasize intellectual rigor, originality, inclusiveness, and accessibility of the field’s core knowledge base.</a:t>
            </a:r>
          </a:p>
          <a:p>
            <a:r>
              <a:rPr lang="en-US" sz="1800" b="1" dirty="0">
                <a:latin typeface="+mj-ea"/>
                <a:cs typeface="Times New Roman" panose="02020603050405020304" pitchFamily="18" charset="0"/>
              </a:rPr>
              <a:t>Growth for Inclusion</a:t>
            </a:r>
            <a:r>
              <a:rPr lang="en-US" sz="1800" dirty="0">
                <a:latin typeface="+mj-ea"/>
                <a:cs typeface="Times New Roman" panose="02020603050405020304" pitchFamily="18" charset="0"/>
              </a:rPr>
              <a:t>: </a:t>
            </a:r>
            <a:r>
              <a:rPr lang="en-US" sz="1800" dirty="0">
                <a:effectLst/>
                <a:latin typeface="+mj-ea"/>
                <a:cs typeface="Times New Roman" panose="02020603050405020304" pitchFamily="18" charset="0"/>
              </a:rPr>
              <a:t>To grow the Association’s membership by retaining existing members and attracting new members through </a:t>
            </a:r>
            <a:r>
              <a:rPr lang="en-US" sz="1800" b="1" dirty="0">
                <a:effectLst/>
                <a:latin typeface="+mj-ea"/>
                <a:cs typeface="Times New Roman" panose="02020603050405020304" pitchFamily="18" charset="0"/>
              </a:rPr>
              <a:t>equitable inclusion </a:t>
            </a:r>
            <a:r>
              <a:rPr lang="en-US" sz="1800" dirty="0">
                <a:effectLst/>
                <a:latin typeface="+mj-ea"/>
                <a:cs typeface="Times New Roman" panose="02020603050405020304" pitchFamily="18" charset="0"/>
              </a:rPr>
              <a:t>that reflects the diversity of the discipline and dismantles barriers to entry and advancement on the part of members of historically under-represented groups.</a:t>
            </a:r>
          </a:p>
          <a:p>
            <a:r>
              <a:rPr lang="en-US" sz="1800" b="1" dirty="0">
                <a:latin typeface="+mj-ea"/>
                <a:cs typeface="Times New Roman" panose="02020603050405020304" pitchFamily="18" charset="0"/>
              </a:rPr>
              <a:t>Anthropologists in Practice Settings</a:t>
            </a:r>
            <a:r>
              <a:rPr lang="en-US" sz="1800" dirty="0">
                <a:latin typeface="+mj-ea"/>
                <a:cs typeface="Times New Roman" panose="02020603050405020304" pitchFamily="18" charset="0"/>
              </a:rPr>
              <a:t>: </a:t>
            </a:r>
            <a:r>
              <a:rPr lang="en-US" sz="1800" dirty="0">
                <a:effectLst/>
                <a:latin typeface="+mj-ea"/>
                <a:cs typeface="Times New Roman" panose="02020603050405020304" pitchFamily="18" charset="0"/>
              </a:rPr>
              <a:t>To make the Association a more welcoming organizational home for anthropologists working (or aspiring to work) in </a:t>
            </a:r>
            <a:r>
              <a:rPr lang="en-US" sz="1800" b="1" dirty="0">
                <a:effectLst/>
                <a:latin typeface="+mj-ea"/>
                <a:cs typeface="Times New Roman" panose="02020603050405020304" pitchFamily="18" charset="0"/>
              </a:rPr>
              <a:t>business, government, and non-profit settings </a:t>
            </a:r>
            <a:r>
              <a:rPr lang="en-US" sz="1800" dirty="0">
                <a:effectLst/>
                <a:latin typeface="+mj-ea"/>
                <a:cs typeface="Times New Roman" panose="02020603050405020304" pitchFamily="18" charset="0"/>
              </a:rPr>
              <a:t>through a member value proposition that recognizes a diverse range of career trajectories and reward structures.</a:t>
            </a:r>
          </a:p>
          <a:p>
            <a:r>
              <a:rPr lang="en-US" sz="1800" b="1" dirty="0">
                <a:latin typeface="+mj-ea"/>
                <a:cs typeface="Times New Roman" panose="02020603050405020304" pitchFamily="18" charset="0"/>
              </a:rPr>
              <a:t>Education, Outreach, and Advocacy</a:t>
            </a:r>
            <a:r>
              <a:rPr lang="en-US" sz="1800" dirty="0">
                <a:latin typeface="+mj-ea"/>
                <a:cs typeface="Times New Roman" panose="02020603050405020304" pitchFamily="18" charset="0"/>
              </a:rPr>
              <a:t>: </a:t>
            </a:r>
            <a:r>
              <a:rPr lang="en-US" sz="1800" dirty="0">
                <a:effectLst/>
                <a:latin typeface="+mj-ea"/>
                <a:cs typeface="Times New Roman" panose="02020603050405020304" pitchFamily="18" charset="0"/>
              </a:rPr>
              <a:t>To increase </a:t>
            </a:r>
            <a:r>
              <a:rPr lang="en-US" sz="1800" b="1" dirty="0">
                <a:effectLst/>
                <a:latin typeface="+mj-ea"/>
                <a:cs typeface="Times New Roman" panose="02020603050405020304" pitchFamily="18" charset="0"/>
              </a:rPr>
              <a:t>awareness </a:t>
            </a:r>
            <a:r>
              <a:rPr lang="en-US" sz="1800" dirty="0">
                <a:effectLst/>
                <a:latin typeface="+mj-ea"/>
                <a:cs typeface="Times New Roman" panose="02020603050405020304" pitchFamily="18" charset="0"/>
              </a:rPr>
              <a:t>on the part of prospective employers, media, public policy officials, and the general public of anthropological scholarship and practice through outreach, advocacy and policy making, and public education initiatives.</a:t>
            </a:r>
            <a:r>
              <a:rPr lang="en-US" sz="1800" dirty="0">
                <a:effectLst/>
                <a:latin typeface="+mj-ea"/>
              </a:rPr>
              <a:t> </a:t>
            </a:r>
            <a:r>
              <a:rPr lang="en-US" sz="1800" dirty="0">
                <a:latin typeface="+mj-ea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+mj-ea"/>
              </a:rPr>
              <a:t>   </a:t>
            </a:r>
            <a:endParaRPr lang="en-US" sz="18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59529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9FC8F-7F71-A343-8761-B230AD6FC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you about AAA’s next 5 years: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8640F-0FA6-3B47-9898-1DFCFFF589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Do you see anything at this top level that shouldn’t be there?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3200" dirty="0">
                <a:latin typeface="Calibri" panose="020F0502020204030204" pitchFamily="34" charset="0"/>
              </a:rPr>
              <a:t>Is 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something missing that ought to be included?</a:t>
            </a:r>
          </a:p>
          <a:p>
            <a:pPr>
              <a:spcBef>
                <a:spcPts val="0"/>
              </a:spcBef>
            </a:pPr>
            <a:endParaRPr lang="en-US" sz="3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Among the general priority areas - as proposed or modified - what are we </a:t>
            </a:r>
            <a:r>
              <a:rPr lang="en-US" sz="3200" b="0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doing 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that we should be doing more of in the next five years, or differently?</a:t>
            </a:r>
          </a:p>
          <a:p>
            <a:pPr>
              <a:spcBef>
                <a:spcPts val="0"/>
              </a:spcBef>
            </a:pPr>
            <a:endParaRPr lang="en-US" sz="3200" dirty="0">
              <a:latin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What specific things should we do in next five years that we’re not?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7996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E5930-6C90-4A4C-A55F-2C904C8F5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turn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920F6-67D4-1B40-BD42-3F218F209BA1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/>
              <a:t>Questions, Comments, Suggestions?</a:t>
            </a:r>
          </a:p>
        </p:txBody>
      </p:sp>
    </p:spTree>
    <p:extLst>
      <p:ext uri="{BB962C8B-B14F-4D97-AF65-F5344CB8AC3E}">
        <p14:creationId xmlns:p14="http://schemas.microsoft.com/office/powerpoint/2010/main" val="78705874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A0C2F"/>
      </a:accent1>
      <a:accent2>
        <a:srgbClr val="004976"/>
      </a:accent2>
      <a:accent3>
        <a:srgbClr val="818A8F"/>
      </a:accent3>
      <a:accent4>
        <a:srgbClr val="279989"/>
      </a:accent4>
      <a:accent5>
        <a:srgbClr val="ED8B00"/>
      </a:accent5>
      <a:accent6>
        <a:srgbClr val="CEB888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A0C2F"/>
      </a:accent1>
      <a:accent2>
        <a:srgbClr val="004976"/>
      </a:accent2>
      <a:accent3>
        <a:srgbClr val="818A8F"/>
      </a:accent3>
      <a:accent4>
        <a:srgbClr val="279989"/>
      </a:accent4>
      <a:accent5>
        <a:srgbClr val="ED8B00"/>
      </a:accent5>
      <a:accent6>
        <a:srgbClr val="CEB888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390</Words>
  <Application>Microsoft Office PowerPoint</Application>
  <PresentationFormat>Widescreen</PresentationFormat>
  <Paragraphs>22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AAA Strategic Planning</vt:lpstr>
      <vt:lpstr>The Field of Dreams approach – Just say ‘No’</vt:lpstr>
      <vt:lpstr>Foundational considerations</vt:lpstr>
      <vt:lpstr>Strategic Focus Areas, 2021-2026</vt:lpstr>
      <vt:lpstr>Questions for you about AAA’s next 5 years:</vt:lpstr>
      <vt:lpstr>Your turn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AAA Strategic Planning</dc:title>
  <cp:lastModifiedBy>Gabrielle Dunkley</cp:lastModifiedBy>
  <cp:revision>10</cp:revision>
  <dcterms:modified xsi:type="dcterms:W3CDTF">2021-05-11T20:04:00Z</dcterms:modified>
</cp:coreProperties>
</file>